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44"/>
  </p:notesMasterIdLst>
  <p:sldIdLst>
    <p:sldId id="256" r:id="rId2"/>
    <p:sldId id="257" r:id="rId3"/>
    <p:sldId id="267" r:id="rId4"/>
    <p:sldId id="269" r:id="rId5"/>
    <p:sldId id="275" r:id="rId6"/>
    <p:sldId id="258" r:id="rId7"/>
    <p:sldId id="276" r:id="rId8"/>
    <p:sldId id="259" r:id="rId9"/>
    <p:sldId id="260" r:id="rId10"/>
    <p:sldId id="268" r:id="rId11"/>
    <p:sldId id="271" r:id="rId12"/>
    <p:sldId id="270" r:id="rId13"/>
    <p:sldId id="266" r:id="rId14"/>
    <p:sldId id="272" r:id="rId15"/>
    <p:sldId id="278" r:id="rId16"/>
    <p:sldId id="263" r:id="rId17"/>
    <p:sldId id="261" r:id="rId18"/>
    <p:sldId id="273" r:id="rId19"/>
    <p:sldId id="281" r:id="rId20"/>
    <p:sldId id="282" r:id="rId21"/>
    <p:sldId id="283" r:id="rId22"/>
    <p:sldId id="284" r:id="rId23"/>
    <p:sldId id="285" r:id="rId24"/>
    <p:sldId id="280" r:id="rId25"/>
    <p:sldId id="289" r:id="rId26"/>
    <p:sldId id="290" r:id="rId27"/>
    <p:sldId id="299" r:id="rId28"/>
    <p:sldId id="291" r:id="rId29"/>
    <p:sldId id="292" r:id="rId30"/>
    <p:sldId id="293" r:id="rId31"/>
    <p:sldId id="294" r:id="rId32"/>
    <p:sldId id="300" r:id="rId33"/>
    <p:sldId id="295" r:id="rId34"/>
    <p:sldId id="296" r:id="rId35"/>
    <p:sldId id="297" r:id="rId36"/>
    <p:sldId id="301" r:id="rId37"/>
    <p:sldId id="298" r:id="rId38"/>
    <p:sldId id="302" r:id="rId39"/>
    <p:sldId id="303" r:id="rId40"/>
    <p:sldId id="304" r:id="rId41"/>
    <p:sldId id="305" r:id="rId42"/>
    <p:sldId id="274" r:id="rId4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łaczek Dariusz" initials="DP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CA3"/>
    <a:srgbClr val="3399FF"/>
    <a:srgbClr val="233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72" d="100"/>
          <a:sy n="72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2swgl1\clemdata\dp\2016_08_02\2016_08_03_gliwicki_populacj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2swgl1\clemdata\dp\2016_08_31\2016_08_03_wodzislawski_populacj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2swgl1\clemdata\dp\2016_08_31\2016_08_03_wodzislawski_populacj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Gill Sans MT" panose="020B0502020104020203" pitchFamily="34" charset="-18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grupyWIEK!$B$27:$C$27</c:f>
              <c:strCache>
                <c:ptCount val="2"/>
                <c:pt idx="0">
                  <c:v>Mężczyźni</c:v>
                </c:pt>
                <c:pt idx="1">
                  <c:v>Kobiety</c:v>
                </c:pt>
              </c:strCache>
            </c:strRef>
          </c:cat>
          <c:val>
            <c:numRef>
              <c:f>grupyWIEK!$B$28:$C$28</c:f>
              <c:numCache>
                <c:formatCode>0.00%</c:formatCode>
                <c:ptCount val="2"/>
                <c:pt idx="0">
                  <c:v>0.48466875656712138</c:v>
                </c:pt>
                <c:pt idx="1">
                  <c:v>0.51533124343287862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plec!$B$1</c:f>
              <c:strCache>
                <c:ptCount val="1"/>
                <c:pt idx="0">
                  <c:v>Mężczyźni</c:v>
                </c:pt>
              </c:strCache>
            </c:strRef>
          </c:tx>
          <c:spPr>
            <a:solidFill>
              <a:srgbClr val="3399FF"/>
            </a:solidFill>
          </c:spPr>
          <c:invertIfNegative val="0"/>
          <c:cat>
            <c:strRef>
              <c:f>plec!$A$2:$A$19</c:f>
              <c:strCache>
                <c:ptCount val="18"/>
                <c:pt idx="0">
                  <c:v>0-4 lat</c:v>
                </c:pt>
                <c:pt idx="1">
                  <c:v> 5-9</c:v>
                </c:pt>
                <c:pt idx="2">
                  <c:v> 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lat i więcej</c:v>
                </c:pt>
              </c:strCache>
            </c:strRef>
          </c:cat>
          <c:val>
            <c:numRef>
              <c:f>plec!$B$2:$B$19</c:f>
              <c:numCache>
                <c:formatCode>General</c:formatCode>
                <c:ptCount val="18"/>
                <c:pt idx="0">
                  <c:v>4088</c:v>
                </c:pt>
                <c:pt idx="1">
                  <c:v>4298</c:v>
                </c:pt>
                <c:pt idx="2">
                  <c:v>3745</c:v>
                </c:pt>
                <c:pt idx="3">
                  <c:v>4099</c:v>
                </c:pt>
                <c:pt idx="4">
                  <c:v>4882</c:v>
                </c:pt>
                <c:pt idx="5">
                  <c:v>6163</c:v>
                </c:pt>
                <c:pt idx="6">
                  <c:v>6536</c:v>
                </c:pt>
                <c:pt idx="7">
                  <c:v>5992</c:v>
                </c:pt>
                <c:pt idx="8">
                  <c:v>5507</c:v>
                </c:pt>
                <c:pt idx="9">
                  <c:v>5303</c:v>
                </c:pt>
                <c:pt idx="10">
                  <c:v>5730</c:v>
                </c:pt>
                <c:pt idx="11">
                  <c:v>5479</c:v>
                </c:pt>
                <c:pt idx="12">
                  <c:v>4711</c:v>
                </c:pt>
                <c:pt idx="13">
                  <c:v>3533</c:v>
                </c:pt>
                <c:pt idx="14">
                  <c:v>2800</c:v>
                </c:pt>
                <c:pt idx="15">
                  <c:v>2242</c:v>
                </c:pt>
                <c:pt idx="16">
                  <c:v>1144</c:v>
                </c:pt>
                <c:pt idx="17">
                  <c:v>555</c:v>
                </c:pt>
              </c:numCache>
            </c:numRef>
          </c:val>
        </c:ser>
        <c:ser>
          <c:idx val="1"/>
          <c:order val="1"/>
          <c:tx>
            <c:strRef>
              <c:f>plec!$C$1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plec!$A$2:$A$19</c:f>
              <c:strCache>
                <c:ptCount val="18"/>
                <c:pt idx="0">
                  <c:v>0-4 lat</c:v>
                </c:pt>
                <c:pt idx="1">
                  <c:v> 5-9</c:v>
                </c:pt>
                <c:pt idx="2">
                  <c:v> 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lat i więcej</c:v>
                </c:pt>
              </c:strCache>
            </c:strRef>
          </c:cat>
          <c:val>
            <c:numRef>
              <c:f>plec!$C$2:$C$19</c:f>
              <c:numCache>
                <c:formatCode>General</c:formatCode>
                <c:ptCount val="18"/>
                <c:pt idx="0">
                  <c:v>3912</c:v>
                </c:pt>
                <c:pt idx="1">
                  <c:v>4119</c:v>
                </c:pt>
                <c:pt idx="2">
                  <c:v>3498</c:v>
                </c:pt>
                <c:pt idx="3">
                  <c:v>4020</c:v>
                </c:pt>
                <c:pt idx="4">
                  <c:v>4777</c:v>
                </c:pt>
                <c:pt idx="5">
                  <c:v>6061</c:v>
                </c:pt>
                <c:pt idx="6">
                  <c:v>6326</c:v>
                </c:pt>
                <c:pt idx="7">
                  <c:v>5884</c:v>
                </c:pt>
                <c:pt idx="8">
                  <c:v>5496</c:v>
                </c:pt>
                <c:pt idx="9">
                  <c:v>5202</c:v>
                </c:pt>
                <c:pt idx="10">
                  <c:v>5753</c:v>
                </c:pt>
                <c:pt idx="11">
                  <c:v>5739</c:v>
                </c:pt>
                <c:pt idx="12">
                  <c:v>5504</c:v>
                </c:pt>
                <c:pt idx="13">
                  <c:v>4227</c:v>
                </c:pt>
                <c:pt idx="14">
                  <c:v>3697</c:v>
                </c:pt>
                <c:pt idx="15">
                  <c:v>3234</c:v>
                </c:pt>
                <c:pt idx="16">
                  <c:v>2030</c:v>
                </c:pt>
                <c:pt idx="17">
                  <c:v>1606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550336"/>
        <c:axId val="123552512"/>
      </c:barChart>
      <c:catAx>
        <c:axId val="123550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r>
                  <a:rPr lang="pl-PL">
                    <a:latin typeface="Gill Sans MT" panose="020B0502020104020203" pitchFamily="34" charset="-18"/>
                  </a:rPr>
                  <a:t>Grupa</a:t>
                </a:r>
                <a:r>
                  <a:rPr lang="pl-PL" baseline="0">
                    <a:latin typeface="Gill Sans MT" panose="020B0502020104020203" pitchFamily="34" charset="-18"/>
                  </a:rPr>
                  <a:t> wiekowa</a:t>
                </a:r>
                <a:endParaRPr lang="pl-PL">
                  <a:latin typeface="Gill Sans MT" panose="020B0502020104020203" pitchFamily="34" charset="-18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Gill Sans MT" panose="020B0502020104020203" pitchFamily="34" charset="-18"/>
              </a:defRPr>
            </a:pPr>
            <a:endParaRPr lang="pl-PL"/>
          </a:p>
        </c:txPr>
        <c:crossAx val="123552512"/>
        <c:crosses val="autoZero"/>
        <c:auto val="1"/>
        <c:lblAlgn val="ctr"/>
        <c:lblOffset val="100"/>
        <c:noMultiLvlLbl val="0"/>
      </c:catAx>
      <c:valAx>
        <c:axId val="123552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r>
                  <a:rPr lang="pl-PL">
                    <a:latin typeface="Gill Sans MT" panose="020B0502020104020203" pitchFamily="34" charset="-18"/>
                  </a:rPr>
                  <a:t>Populacja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Gill Sans MT" panose="020B0502020104020203" pitchFamily="34" charset="-18"/>
              </a:defRPr>
            </a:pPr>
            <a:endParaRPr lang="pl-PL"/>
          </a:p>
        </c:txPr>
        <c:crossAx val="1235503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Gill Sans MT" panose="020B0502020104020203" pitchFamily="34" charset="-18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GUS!$B$1</c:f>
              <c:strCache>
                <c:ptCount val="1"/>
                <c:pt idx="0">
                  <c:v>Liczba pacjentów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GUS!$A$2:$A$19</c:f>
              <c:strCache>
                <c:ptCount val="18"/>
                <c:pt idx="0">
                  <c:v>0-4 lat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lat i więcej</c:v>
                </c:pt>
              </c:strCache>
            </c:strRef>
          </c:cat>
          <c:val>
            <c:numRef>
              <c:f>GUS!$B$2:$B$19</c:f>
              <c:numCache>
                <c:formatCode>General</c:formatCode>
                <c:ptCount val="18"/>
                <c:pt idx="0">
                  <c:v>7279</c:v>
                </c:pt>
                <c:pt idx="1">
                  <c:v>7586</c:v>
                </c:pt>
                <c:pt idx="2">
                  <c:v>6283</c:v>
                </c:pt>
                <c:pt idx="3">
                  <c:v>7129</c:v>
                </c:pt>
                <c:pt idx="4">
                  <c:v>7139</c:v>
                </c:pt>
                <c:pt idx="5">
                  <c:v>8333</c:v>
                </c:pt>
                <c:pt idx="6">
                  <c:v>8799</c:v>
                </c:pt>
                <c:pt idx="7">
                  <c:v>8309</c:v>
                </c:pt>
                <c:pt idx="8">
                  <c:v>8036</c:v>
                </c:pt>
                <c:pt idx="9">
                  <c:v>7436</c:v>
                </c:pt>
                <c:pt idx="10">
                  <c:v>8339</c:v>
                </c:pt>
                <c:pt idx="11">
                  <c:v>8843</c:v>
                </c:pt>
                <c:pt idx="12">
                  <c:v>8643</c:v>
                </c:pt>
                <c:pt idx="13">
                  <c:v>6946</c:v>
                </c:pt>
                <c:pt idx="14">
                  <c:v>5969</c:v>
                </c:pt>
                <c:pt idx="15">
                  <c:v>5100</c:v>
                </c:pt>
                <c:pt idx="16">
                  <c:v>2974</c:v>
                </c:pt>
                <c:pt idx="17">
                  <c:v>1979</c:v>
                </c:pt>
              </c:numCache>
            </c:numRef>
          </c:val>
        </c:ser>
        <c:ser>
          <c:idx val="1"/>
          <c:order val="1"/>
          <c:tx>
            <c:strRef>
              <c:f>GUS!$C$1</c:f>
              <c:strCache>
                <c:ptCount val="1"/>
                <c:pt idx="0">
                  <c:v>Populacja wg GUS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GUS!$A$2:$A$19</c:f>
              <c:strCache>
                <c:ptCount val="18"/>
                <c:pt idx="0">
                  <c:v>0-4 lat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lat i więcej</c:v>
                </c:pt>
              </c:strCache>
            </c:strRef>
          </c:cat>
          <c:val>
            <c:numRef>
              <c:f>GUS!$C$2:$C$19</c:f>
              <c:numCache>
                <c:formatCode>General</c:formatCode>
                <c:ptCount val="18"/>
                <c:pt idx="0">
                  <c:v>8000</c:v>
                </c:pt>
                <c:pt idx="1">
                  <c:v>8417</c:v>
                </c:pt>
                <c:pt idx="2">
                  <c:v>7243</c:v>
                </c:pt>
                <c:pt idx="3">
                  <c:v>8119</c:v>
                </c:pt>
                <c:pt idx="4">
                  <c:v>9659</c:v>
                </c:pt>
                <c:pt idx="5">
                  <c:v>12224</c:v>
                </c:pt>
                <c:pt idx="6">
                  <c:v>12862</c:v>
                </c:pt>
                <c:pt idx="7">
                  <c:v>11876</c:v>
                </c:pt>
                <c:pt idx="8">
                  <c:v>11003</c:v>
                </c:pt>
                <c:pt idx="9">
                  <c:v>10505</c:v>
                </c:pt>
                <c:pt idx="10">
                  <c:v>11483</c:v>
                </c:pt>
                <c:pt idx="11">
                  <c:v>11218</c:v>
                </c:pt>
                <c:pt idx="12">
                  <c:v>10215</c:v>
                </c:pt>
                <c:pt idx="13">
                  <c:v>7760</c:v>
                </c:pt>
                <c:pt idx="14">
                  <c:v>6497</c:v>
                </c:pt>
                <c:pt idx="15">
                  <c:v>5476</c:v>
                </c:pt>
                <c:pt idx="16">
                  <c:v>3174</c:v>
                </c:pt>
                <c:pt idx="17">
                  <c:v>2161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09088"/>
        <c:axId val="123610624"/>
      </c:barChart>
      <c:catAx>
        <c:axId val="123609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23610624"/>
        <c:crosses val="autoZero"/>
        <c:auto val="1"/>
        <c:lblAlgn val="ctr"/>
        <c:lblOffset val="100"/>
        <c:noMultiLvlLbl val="0"/>
      </c:catAx>
      <c:valAx>
        <c:axId val="12361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609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 Kwota refundacji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Arkusz1!$A$2:$A$16</c:f>
              <c:strCache>
                <c:ptCount val="15"/>
                <c:pt idx="0">
                  <c:v>A</c:v>
                </c:pt>
                <c:pt idx="1">
                  <c:v>C</c:v>
                </c:pt>
                <c:pt idx="2">
                  <c:v>N</c:v>
                </c:pt>
                <c:pt idx="3">
                  <c:v>R</c:v>
                </c:pt>
                <c:pt idx="4">
                  <c:v>V</c:v>
                </c:pt>
                <c:pt idx="5">
                  <c:v>L</c:v>
                </c:pt>
                <c:pt idx="6">
                  <c:v>B</c:v>
                </c:pt>
                <c:pt idx="7">
                  <c:v>J</c:v>
                </c:pt>
                <c:pt idx="8">
                  <c:v>G</c:v>
                </c:pt>
                <c:pt idx="9">
                  <c:v>M</c:v>
                </c:pt>
                <c:pt idx="11">
                  <c:v>S</c:v>
                </c:pt>
                <c:pt idx="12">
                  <c:v>H</c:v>
                </c:pt>
                <c:pt idx="13">
                  <c:v>D</c:v>
                </c:pt>
                <c:pt idx="14">
                  <c:v>P</c:v>
                </c:pt>
              </c:strCache>
            </c:strRef>
          </c:cat>
          <c:val>
            <c:numRef>
              <c:f>Arkusz1!$B$2:$B$16</c:f>
              <c:numCache>
                <c:formatCode>"zł"#,##0_);[Red]\("zł"#,##0\)</c:formatCode>
                <c:ptCount val="15"/>
                <c:pt idx="0">
                  <c:v>5277443</c:v>
                </c:pt>
                <c:pt idx="1">
                  <c:v>5093387</c:v>
                </c:pt>
                <c:pt idx="2">
                  <c:v>3903502</c:v>
                </c:pt>
                <c:pt idx="3">
                  <c:v>3220619</c:v>
                </c:pt>
                <c:pt idx="4">
                  <c:v>2522017</c:v>
                </c:pt>
                <c:pt idx="5">
                  <c:v>2512392</c:v>
                </c:pt>
                <c:pt idx="6">
                  <c:v>2134932</c:v>
                </c:pt>
                <c:pt idx="7">
                  <c:v>1610813</c:v>
                </c:pt>
                <c:pt idx="8">
                  <c:v>1362432</c:v>
                </c:pt>
                <c:pt idx="9">
                  <c:v>836957</c:v>
                </c:pt>
                <c:pt idx="10">
                  <c:v>740821</c:v>
                </c:pt>
                <c:pt idx="11">
                  <c:v>571325</c:v>
                </c:pt>
                <c:pt idx="12">
                  <c:v>462862</c:v>
                </c:pt>
                <c:pt idx="13">
                  <c:v>59514</c:v>
                </c:pt>
                <c:pt idx="14">
                  <c:v>26561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53504"/>
        <c:axId val="123655680"/>
      </c:barChart>
      <c:catAx>
        <c:axId val="123653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Grupa ATC</a:t>
                </a:r>
              </a:p>
            </c:rich>
          </c:tx>
          <c:overlay val="0"/>
        </c:title>
        <c:majorTickMark val="out"/>
        <c:minorTickMark val="none"/>
        <c:tickLblPos val="nextTo"/>
        <c:crossAx val="123655680"/>
        <c:crosses val="autoZero"/>
        <c:auto val="1"/>
        <c:lblAlgn val="ctr"/>
        <c:lblOffset val="100"/>
        <c:noMultiLvlLbl val="0"/>
      </c:catAx>
      <c:valAx>
        <c:axId val="123655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/>
                  <a:t>Kwota refundacji</a:t>
                </a:r>
              </a:p>
            </c:rich>
          </c:tx>
          <c:overlay val="0"/>
        </c:title>
        <c:numFmt formatCode="&quot;zł&quot;#,##0_);[Red]\(&quot;zł&quot;#,##0\)" sourceLinked="1"/>
        <c:majorTickMark val="out"/>
        <c:minorTickMark val="none"/>
        <c:tickLblPos val="nextTo"/>
        <c:crossAx val="1236535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08680-F0D6-485C-AF26-4A3017A260A5}" type="datetimeFigureOut">
              <a:rPr lang="pl-PL" smtClean="0"/>
              <a:t>2016-10-07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83268-8C8F-4839-82DF-6C32962DB1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3D6D01-6184-49A1-8605-8317106A6CF6}" type="datetime1">
              <a:rPr lang="pl-PL" smtClean="0"/>
              <a:t>2016-10-07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F2FF-AA2C-4C19-A1DC-E2433B356935}" type="datetime1">
              <a:rPr lang="pl-PL" smtClean="0"/>
              <a:t>2016-10-07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BE7-4982-4A00-9087-A5DC6C99BBC8}" type="datetime1">
              <a:rPr lang="pl-PL" smtClean="0"/>
              <a:t>2016-10-07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1365-ECBF-44C0-83CA-B1798B98583B}" type="datetime1">
              <a:rPr lang="pl-PL" smtClean="0"/>
              <a:t>2016-10-07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F74C2CF-43CC-494A-89DA-B8B9EBBB9EA8}" type="datetime1">
              <a:rPr lang="pl-PL" smtClean="0"/>
              <a:t>2016-10-07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1CA1-4AB3-4EB8-814C-48CB761B1DA0}" type="datetime1">
              <a:rPr lang="pl-PL" smtClean="0"/>
              <a:t>2016-10-07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5298-997C-45ED-A6C1-7A71B940062A}" type="datetime1">
              <a:rPr lang="pl-PL" smtClean="0"/>
              <a:t>2016-10-07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520B-1623-4D3C-B745-3443A3E874D5}" type="datetime1">
              <a:rPr lang="pl-PL" smtClean="0"/>
              <a:t>2016-10-07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F8A2-590B-4717-B788-49010A76AC31}" type="datetime1">
              <a:rPr lang="pl-PL" smtClean="0"/>
              <a:t>2016-10-07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ACA4-C699-42BE-A098-2DAEEE94B872}" type="datetime1">
              <a:rPr lang="pl-PL" smtClean="0"/>
              <a:t>2016-10-07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233-4A9A-4ED5-B922-68781B83B26A}" type="datetime1">
              <a:rPr lang="pl-PL" smtClean="0"/>
              <a:t>2016-10-07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3DA92D-73EC-45B0-9F98-BFA3C9E8BDFC}" type="datetime1">
              <a:rPr lang="pl-PL" smtClean="0"/>
              <a:t>2016-10-07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Stan zdrowia w powiecie kłobuckim w 2015 roku</a:t>
            </a: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C43217-F8F9-4A63-9A8F-1355866D7C04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98788" y="3717032"/>
            <a:ext cx="6858000" cy="1062608"/>
          </a:xfrm>
        </p:spPr>
        <p:txBody>
          <a:bodyPr>
            <a:noAutofit/>
          </a:bodyPr>
          <a:lstStyle/>
          <a:p>
            <a:r>
              <a:rPr lang="pl-PL" sz="2500" b="1" dirty="0" smtClean="0"/>
              <a:t>Dostęp do świadczeń zdrowotnych </a:t>
            </a:r>
            <a:br>
              <a:rPr lang="pl-PL" sz="2500" b="1" dirty="0" smtClean="0"/>
            </a:br>
            <a:r>
              <a:rPr lang="pl-PL" sz="2500" b="1" dirty="0" smtClean="0"/>
              <a:t>w powiecie wodzisławskim</a:t>
            </a:r>
            <a:br>
              <a:rPr lang="pl-PL" sz="2500" b="1" dirty="0" smtClean="0"/>
            </a:br>
            <a:r>
              <a:rPr lang="pl-PL" sz="2500" b="1" dirty="0" smtClean="0"/>
              <a:t>w 2015 roku</a:t>
            </a:r>
            <a:endParaRPr lang="pl-PL" sz="25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5513040" cy="5334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5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684" y="5191777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7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Porównanie liczby </a:t>
            </a:r>
            <a:r>
              <a:rPr lang="pl-PL" dirty="0" smtClean="0"/>
              <a:t>pacjentów leczonych w </a:t>
            </a:r>
            <a:r>
              <a:rPr lang="pl-PL" dirty="0"/>
              <a:t>powiecie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wodzisławskim oraz </a:t>
            </a:r>
            <a:r>
              <a:rPr lang="pl-PL" dirty="0"/>
              <a:t>poza nim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600" dirty="0" smtClean="0"/>
              <a:t>* 100% oznacza wszystkich leczonych pacjentów liczonych wg unikalnych identyfikatorów w danym rodzaju świadczenia </a:t>
            </a:r>
            <a:endParaRPr lang="pl-PL" sz="1600" dirty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10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Pacjenci – miejsca leczenia cz. 3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54867"/>
              </p:ext>
            </p:extLst>
          </p:nvPr>
        </p:nvGraphicFramePr>
        <p:xfrm>
          <a:off x="899590" y="2276871"/>
          <a:ext cx="6912770" cy="3028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2"/>
                <a:gridCol w="864096"/>
                <a:gridCol w="864096"/>
                <a:gridCol w="792088"/>
                <a:gridCol w="792088"/>
              </a:tblGrid>
              <a:tr h="3646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Rodzaj  świadczenia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Świadczenia udzielane w powiecie </a:t>
                      </a:r>
                      <a:r>
                        <a:rPr lang="pl-PL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wodzisławskim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Świadczenia udzielane poza powiatem wodzisławskim</a:t>
                      </a:r>
                      <a:endParaRPr lang="pl-PL" sz="1000" b="1" i="0" u="none" strike="noStrike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413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pacjentów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leczonych pacjentów*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pacjentów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leczonych pacjentów*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PODSTAWOWA OPIEKA ZDROWOTNA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107 890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93,94%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9 384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8,17%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AMBULATORYJNA OPIEKA SPECJALISTYCZNA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56 190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82,64%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25 069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36,87%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LECZENIE SZPITALNE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24 239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71,98%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13 330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39,58%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OPIEKA PSYCHIATRYCZNA I LECZENIE UZALEŻNIEŃ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3 427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64,89%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2 158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40,86%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REHABILITACJA LECZNICZA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8 410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86,96%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1 603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16,58%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LECZENIE STOMATOLOGICZNE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22 620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87,90%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3 641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14,15%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PROFILAKTYCZNE PROGRAMY ZDROWOTNE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326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30,07%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758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69,93%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ŚWIADCZENIA ZDROWOTNE KONTRAKTOWANE ODRĘBNIE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113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22,42%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413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81,94%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ŚWIADCZENIA PIELĘGNACYJNE I OPIEKUŃCZE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300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82,42%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68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18,68%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OPIEKA PALIATYWNA I HOSPICYJNA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116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59,49%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85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43,59%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RATOWNICTWO MEDYCZNE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6 114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90,46%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796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11,78%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88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POMOC DORAŹNA I TRANSPORT SANITARNY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39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100,00%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11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11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Pacjenci – miejsca leczenia cz. 4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87065"/>
            <a:ext cx="3985103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5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12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Pacjenci – miejsca leczenia cz. 5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07704" y="6381328"/>
            <a:ext cx="4968552" cy="365760"/>
          </a:xfrm>
        </p:spPr>
        <p:txBody>
          <a:bodyPr/>
          <a:lstStyle/>
          <a:p>
            <a:r>
              <a:rPr lang="pl-PL" dirty="0"/>
              <a:t>Świadczenia zdrowotne w powiecie wodzisławskim w 2015 roku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3960440" cy="512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7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11520"/>
            <a:ext cx="8229600" cy="493776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Najczęściej </a:t>
            </a:r>
            <a:r>
              <a:rPr lang="pl-PL" dirty="0"/>
              <a:t>udzielane </a:t>
            </a:r>
            <a:r>
              <a:rPr lang="pl-PL" dirty="0" smtClean="0"/>
              <a:t>świadczenia </a:t>
            </a:r>
            <a:r>
              <a:rPr lang="pl-PL" dirty="0"/>
              <a:t>poza powiatem </a:t>
            </a:r>
            <a:r>
              <a:rPr lang="pl-PL" dirty="0" smtClean="0"/>
              <a:t>wodzisławskim ze względu na kwotę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13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solidFill>
                  <a:schemeClr val="tx1"/>
                </a:solidFill>
              </a:rPr>
              <a:t>Pacjenci – miejsca leczenia cz. </a:t>
            </a:r>
            <a:r>
              <a:rPr lang="pl-PL" dirty="0" smtClean="0">
                <a:solidFill>
                  <a:schemeClr val="tx1"/>
                </a:solidFill>
              </a:rPr>
              <a:t>6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22181"/>
              </p:ext>
            </p:extLst>
          </p:nvPr>
        </p:nvGraphicFramePr>
        <p:xfrm>
          <a:off x="1043608" y="2060848"/>
          <a:ext cx="6984775" cy="3945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7379"/>
                <a:gridCol w="2987487"/>
                <a:gridCol w="834515"/>
                <a:gridCol w="807841"/>
                <a:gridCol w="800219"/>
                <a:gridCol w="697334"/>
              </a:tblGrid>
              <a:tr h="5094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Kod produktu kontraktowego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Nazwa produktu kontraktowego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>
                          <a:solidFill>
                            <a:schemeClr val="bg1"/>
                          </a:solidFill>
                          <a:effectLst/>
                        </a:rPr>
                        <a:t>Świadczenia udzielane w powiecie wodzisławskim</a:t>
                      </a:r>
                      <a:endParaRPr lang="pl-PL" sz="900" b="1" i="0" u="none" strike="noStrike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Świadczenia udzielane poza powiatem wodzisławskim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0560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Wartość świadczeń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wartości świadczeń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Wartość świadczeń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wartości świadczeń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</a:tr>
              <a:tr h="226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03.4100.130.02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KARDIOLOGIA - HOSPITALIZACJA E10, E11,E12,E13,E14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5 721 716 zł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100,00%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03.4100.030.02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KARDIOLOGIA - HOSPITALIZACJA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5 564 412 zł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100,00%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03.4580.030.02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ORTOPEDIA I TRAUMAT NARZ RUCHU - HOSPITALIZACJA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3 635 004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51,30%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3 450 108 zł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48,70%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04.4700.021.02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PSYCHIATRYCZNE DLA DOROSŁYCH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 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2 772 137 zł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100,00%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331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03.0000.113.02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CHEMIOTERAPIA - HOSPITALIZACJA Z ZAKRESEM SKOJARZONYM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251 732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9,79%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2 320 597 zł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90,21%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03.0000.903.02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TELERADIOTERAPIA - PAKIET ONKOLOGICZNY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 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2 259 140 zł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100,00%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03.4560.030.02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KARDIOCHIRURGIA - HOSPITALIZACJA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 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1 858 527 zł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100,00%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03.4500.030.02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CHIRURGIA OGÓLNA -  HOSPITALIZACJA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5 870 129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76,58%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1 795 247 zł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23,42%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03.4640.030.02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UROLOGIA - HOSPITALIZACJA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 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1 747 373 zł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100,00%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331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03.4260.040.02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ANESTEZJOLOGIA I INTENSYWNA TERAPIA  - HOSPITALIZACJA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3 346 459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67,75%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1 593 161 zł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32,25%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8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11520"/>
            <a:ext cx="8229600" cy="493776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Najczęściej </a:t>
            </a:r>
            <a:r>
              <a:rPr lang="pl-PL" dirty="0"/>
              <a:t>udzielane świadczenia poza powiatem </a:t>
            </a:r>
            <a:r>
              <a:rPr lang="pl-PL" dirty="0" smtClean="0"/>
              <a:t>wodzisławskim ze względu na liczbę świadczeń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14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solidFill>
                  <a:schemeClr val="tx1"/>
                </a:solidFill>
              </a:rPr>
              <a:t>Pacjenci – miejsca leczenia cz. </a:t>
            </a:r>
            <a:r>
              <a:rPr lang="pl-PL" dirty="0" smtClean="0">
                <a:solidFill>
                  <a:schemeClr val="tx1"/>
                </a:solidFill>
              </a:rPr>
              <a:t>7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821936"/>
              </p:ext>
            </p:extLst>
          </p:nvPr>
        </p:nvGraphicFramePr>
        <p:xfrm>
          <a:off x="1403648" y="1916832"/>
          <a:ext cx="6519306" cy="422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2827654"/>
                <a:gridCol w="688887"/>
                <a:gridCol w="688887"/>
                <a:gridCol w="688887"/>
                <a:gridCol w="688887"/>
              </a:tblGrid>
              <a:tr h="39422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Kod produktu kontraktowego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Nazwa produktu kontraktowego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>
                          <a:solidFill>
                            <a:schemeClr val="bg1"/>
                          </a:solidFill>
                          <a:effectLst/>
                        </a:rPr>
                        <a:t>Świadczenia udzielane w powiecie wodzisławskim</a:t>
                      </a:r>
                      <a:endParaRPr lang="pl-PL" sz="900" b="1" i="0" u="none" strike="noStrike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Świadczenia udzielane poza powiatem wodzisławskim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101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świadczeń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liczby świadczeń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świadczeń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liczby świadczeń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</a:tr>
              <a:tr h="262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01.0010.094.01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ŚWIADCZENIA  LEKARZA  POZ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564 052  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93,81%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37 229   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6,19%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420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04.1700.001.02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ŚWIADCZENIA PSYCHIATRYCZNE AMBULATORYJNE DLA DOROSŁYCH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6 805  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46,64%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7 787   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53,36%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62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02.1600.001.02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OKULISTYKI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12 250   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64,19%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6 834   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35,81%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62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07.0000.218.02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OGÓLNOSTOMATOLOGICZNE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53 101   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88,76%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6 724   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11,24%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420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02.1580.001.02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ORTOPEDII I TRAUMATOLOGII NARZĄDU RUCHU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28 860  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82,33%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>
                          <a:effectLst/>
                        </a:rPr>
                        <a:t>6 194   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17,67%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62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02.1450.001.02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POŁOŻNICTWA I GINEKOLOGII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38 164  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88,27%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5 072   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11,73%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62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02.1240.001.02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ONKOLOGII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2 770  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37,94%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4 531   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62,06%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62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05.1310.208.02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FIZJOTERAPIA AMBULATORYJNA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35 737  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89,00%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4 417   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11,00%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62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02.1010.001.02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ALERGOLOGII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3 810   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100,00%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262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02.1610.001.02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OTOLARYNGOLOGII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11 954  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77,54%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3 462   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b="1" u="none" strike="noStrike" dirty="0">
                          <a:effectLst/>
                        </a:rPr>
                        <a:t>22,46%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7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2000" dirty="0"/>
              <a:t>Ogólna kwota planu na rok 2015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oraz </a:t>
            </a:r>
            <a:r>
              <a:rPr lang="pl-PL" sz="2000" dirty="0"/>
              <a:t>w przeliczeniu na 10 tys. mieszkańców </a:t>
            </a:r>
            <a:r>
              <a:rPr lang="pl-PL" sz="2000" dirty="0" smtClean="0"/>
              <a:t>powiatu</a:t>
            </a:r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</a:t>
            </a:r>
            <a:r>
              <a:rPr lang="pl-PL" sz="1400" dirty="0" smtClean="0"/>
              <a:t>   zawiera wybrane </a:t>
            </a:r>
            <a:r>
              <a:rPr lang="pl-PL" sz="1400" dirty="0"/>
              <a:t>zakresy świadczeń w zestawieniu dla trzech powiatów: </a:t>
            </a:r>
            <a:endParaRPr lang="pl-PL" sz="1400" dirty="0" smtClean="0"/>
          </a:p>
          <a:p>
            <a:pPr marL="0" indent="0">
              <a:buNone/>
            </a:pPr>
            <a:r>
              <a:rPr lang="pl-PL" sz="1400" dirty="0"/>
              <a:t> </a:t>
            </a:r>
            <a:r>
              <a:rPr lang="pl-PL" sz="1400" dirty="0" smtClean="0"/>
              <a:t>    wodzisławskiego, bielskiego, żywieckiego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15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Plan w roku 2015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dla trzech powiatów woj. śląskiego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674362"/>
              </p:ext>
            </p:extLst>
          </p:nvPr>
        </p:nvGraphicFramePr>
        <p:xfrm>
          <a:off x="755578" y="2708433"/>
          <a:ext cx="7632846" cy="3454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280"/>
                <a:gridCol w="819658"/>
                <a:gridCol w="816198"/>
                <a:gridCol w="819658"/>
                <a:gridCol w="816198"/>
                <a:gridCol w="819658"/>
                <a:gridCol w="733196"/>
              </a:tblGrid>
              <a:tr h="8143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dirty="0">
                          <a:effectLst/>
                        </a:rPr>
                        <a:t>Nazwa zakresu (wraz z zakresami skojarzonymi)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effectLst/>
                        </a:rPr>
                        <a:t>Powiat wodzisławski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effectLst/>
                        </a:rPr>
                        <a:t>Powiat bielski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>
                          <a:effectLst/>
                        </a:rPr>
                        <a:t>Powiat żywiecki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68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effectLst/>
                        </a:rPr>
                        <a:t>Kwota planu 2015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effectLst/>
                        </a:rPr>
                        <a:t>Kwota planu 2015 na 10 000 mieszkańców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effectLst/>
                        </a:rPr>
                        <a:t>Kwota planu 2015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effectLst/>
                        </a:rPr>
                        <a:t>Kwota planu 2015 na 10 000 mieszkańców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effectLst/>
                        </a:rPr>
                        <a:t>Kwota planu 2015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effectLst/>
                        </a:rPr>
                        <a:t>Kwota planu 2015 na </a:t>
                      </a:r>
                      <a:endParaRPr lang="pl-PL" sz="900" b="1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pl-PL" sz="900" b="1" u="none" strike="noStrike" dirty="0" smtClean="0">
                          <a:effectLst/>
                        </a:rPr>
                        <a:t>0 </a:t>
                      </a:r>
                      <a:r>
                        <a:rPr lang="pl-PL" sz="900" b="1" u="none" strike="noStrike" dirty="0">
                          <a:effectLst/>
                        </a:rPr>
                        <a:t>000 mieszkańców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</a:tr>
              <a:tr h="47009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ŚWIADCZENIA W ZAKRESIE POŁOŻNICTWA I GINEKOLOGII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2 614 479,80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165 586,59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1 785 443,40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110 391,77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1 525 498,20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99 634,13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</a:tr>
              <a:tr h="33684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CHIRURGII OGÓLNEJ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1 844 052,00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116 791,98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1 252 070,10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77 413,96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2 054 720,40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134 198,97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</a:tr>
              <a:tr h="33684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OKULISTYKI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871 668,20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55 206,61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1 148 098,00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70 985,49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1 113 270,00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72 710,47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</a:tr>
              <a:tr h="33684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OTOLARYNGOLOGII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807 921,40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51 169,24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786 972,70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48 657,56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872 854,00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57 008,30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</a:tr>
              <a:tr h="60335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ORTOPEDII I TRAUMATOLOGII NARZĄDU RUCHU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2 002 393,20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126 820,43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635 916,20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39 317,92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1 465 364,60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95 706,66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</a:tr>
              <a:tr h="33684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NEUROLOGII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657 398,50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41 635,96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631 427,90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39 040,41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1 221 454,20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79 776,25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</a:tr>
              <a:tr h="33684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ŚWIADCZENIA W ZAKRESIE KARDIOLOGII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231 987,20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14 692,78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592 737,60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36 648,24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649 474,00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42 418,78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723" marR="5723" marT="572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2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Apteki:</a:t>
            </a:r>
            <a:endParaRPr lang="pl-PL" dirty="0"/>
          </a:p>
          <a:p>
            <a:pPr lvl="1"/>
            <a:r>
              <a:rPr lang="pl-PL" dirty="0" smtClean="0"/>
              <a:t>w </a:t>
            </a:r>
            <a:r>
              <a:rPr lang="pl-PL" dirty="0"/>
              <a:t>2015 roku dane o realizacji recept refundowanych sprawozdawało </a:t>
            </a:r>
            <a:r>
              <a:rPr lang="pl-PL" dirty="0" smtClean="0"/>
              <a:t>60 aptek znajdujących się w powiecie wodzisławskim</a:t>
            </a:r>
            <a:endParaRPr lang="pl-PL" dirty="0"/>
          </a:p>
          <a:p>
            <a:r>
              <a:rPr lang="pl-PL" dirty="0" smtClean="0"/>
              <a:t>Realizacje recept</a:t>
            </a:r>
            <a:endParaRPr lang="pl-PL" dirty="0"/>
          </a:p>
          <a:p>
            <a:pPr lvl="1"/>
            <a:r>
              <a:rPr lang="pl-PL" dirty="0" smtClean="0"/>
              <a:t>pacjenci </a:t>
            </a:r>
            <a:r>
              <a:rPr lang="pl-PL" dirty="0"/>
              <a:t>zamieszkujący </a:t>
            </a:r>
            <a:r>
              <a:rPr lang="pl-PL" dirty="0" smtClean="0"/>
              <a:t>powiat wodzisławski, zrealizowali w tym </a:t>
            </a:r>
            <a:r>
              <a:rPr lang="pl-PL" dirty="0"/>
              <a:t>powiecie w 2015 roku ponad </a:t>
            </a:r>
            <a:r>
              <a:rPr lang="pl-PL" dirty="0" smtClean="0"/>
              <a:t>534 tys</a:t>
            </a:r>
            <a:r>
              <a:rPr lang="pl-PL" dirty="0"/>
              <a:t>. recept o </a:t>
            </a:r>
            <a:r>
              <a:rPr lang="pl-PL" dirty="0" smtClean="0"/>
              <a:t>łącznej </a:t>
            </a:r>
            <a:r>
              <a:rPr lang="pl-PL" dirty="0"/>
              <a:t>wartości refundacji </a:t>
            </a:r>
            <a:r>
              <a:rPr lang="pl-PL" dirty="0" smtClean="0"/>
              <a:t>25,61 </a:t>
            </a:r>
            <a:r>
              <a:rPr lang="pl-PL" dirty="0"/>
              <a:t>mln </a:t>
            </a:r>
            <a:r>
              <a:rPr lang="pl-PL" dirty="0" smtClean="0"/>
              <a:t>zł</a:t>
            </a:r>
            <a:endParaRPr lang="pl-PL" dirty="0"/>
          </a:p>
          <a:p>
            <a:pPr lvl="1"/>
            <a:r>
              <a:rPr lang="pl-PL" dirty="0" smtClean="0"/>
              <a:t>w pozostałych </a:t>
            </a:r>
            <a:r>
              <a:rPr lang="pl-PL" dirty="0"/>
              <a:t>powiatach województwa śląskiego pacjenci zamieszkujący </a:t>
            </a:r>
            <a:r>
              <a:rPr lang="pl-PL" dirty="0" smtClean="0"/>
              <a:t>powiat wodzisławski zrealizowali </a:t>
            </a:r>
            <a:r>
              <a:rPr lang="pl-PL" dirty="0"/>
              <a:t>w 941 </a:t>
            </a:r>
            <a:r>
              <a:rPr lang="pl-PL" dirty="0" smtClean="0"/>
              <a:t>aptekach ponad 66 tys</a:t>
            </a:r>
            <a:r>
              <a:rPr lang="pl-PL" dirty="0"/>
              <a:t>. recept na leki refundowane o wartości refundacji </a:t>
            </a:r>
            <a:r>
              <a:rPr lang="pl-PL" dirty="0" smtClean="0"/>
              <a:t>4,71 mln zł</a:t>
            </a:r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16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Recepty cz. 1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25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Tabela poniżej przedstawia podział wykupywanych leków    w aptekach wg pierwszego znaku klasyfikacji ATC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17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Recepty cz. 2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063583"/>
              </p:ext>
            </p:extLst>
          </p:nvPr>
        </p:nvGraphicFramePr>
        <p:xfrm>
          <a:off x="1403648" y="2564904"/>
          <a:ext cx="5802338" cy="3323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2604"/>
                <a:gridCol w="2286915"/>
                <a:gridCol w="1105657"/>
                <a:gridCol w="1767162"/>
              </a:tblGrid>
              <a:tr h="193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ATC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Opis ATC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opakowań leku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Kwota refundacji 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>
                    <a:solidFill>
                      <a:srgbClr val="727CA3"/>
                    </a:solidFill>
                  </a:tcPr>
                </a:tc>
              </a:tr>
              <a:tr h="21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 dirty="0">
                          <a:effectLst/>
                        </a:rPr>
                        <a:t>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Przewód pokarmowy i metabolizm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261 263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5 277 443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141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 dirty="0">
                          <a:effectLst/>
                        </a:rPr>
                        <a:t>C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Układ sercowo-naczyniowy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710 450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5 093 387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141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N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Ośrodkowy układ nerwowy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134 766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3 903 502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7249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R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Układ oddechowy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82 813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3 220 619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7249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V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Różne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90 879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2 522 017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350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Leki przeciwnowotworowe i immunomodulujące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11 526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2 512 392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141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Krew i układ krwiotwórczy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35 303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2 134 932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141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J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Leki stosowane w zakażeniach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134 496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1 610 813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21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G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Układ moczowo-płciowy i hormony płciowe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56 817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1 362 432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141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M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Układ mięśniowo-szkieletowy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97 385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836 957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7249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 dirty="0">
                          <a:effectLst/>
                        </a:rPr>
                        <a:t> </a:t>
                      </a:r>
                      <a:r>
                        <a:rPr lang="pl-PL" sz="1000" u="none" strike="noStrike" dirty="0" smtClean="0">
                          <a:effectLst/>
                        </a:rPr>
                        <a:t>BRAK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smtClean="0">
                          <a:effectLst/>
                        </a:rPr>
                        <a:t>Leki </a:t>
                      </a:r>
                      <a:r>
                        <a:rPr lang="pl-PL" sz="1000" u="none" strike="noStrike" dirty="0" smtClean="0">
                          <a:effectLst/>
                        </a:rPr>
                        <a:t>recepturowe, import docelowy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12 243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740 821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141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S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 dirty="0">
                          <a:effectLst/>
                        </a:rPr>
                        <a:t>Narządy wzroku i słuchu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24 256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571 325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350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H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Leki hormonalne do stosowania wewnętrznego (bez hormonów płciowych)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35 862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462 862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7249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Dermatologia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5 591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59 514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  <a:tr h="211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P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Środki przeciwpasożytnicze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3 422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26 561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5554" marR="5554" marT="55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0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Wykres podziału wykupywanych leków w aptekach </a:t>
            </a:r>
          </a:p>
          <a:p>
            <a:pPr marL="0" indent="0">
              <a:buNone/>
            </a:pPr>
            <a:r>
              <a:rPr lang="pl-PL" dirty="0" smtClean="0"/>
              <a:t>wg pierwszego znaku klasyfikacji ATC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18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Recepty cz. 3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00652"/>
              </p:ext>
            </p:extLst>
          </p:nvPr>
        </p:nvGraphicFramePr>
        <p:xfrm>
          <a:off x="1026554" y="2420888"/>
          <a:ext cx="7181850" cy="353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05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ts val="2400"/>
              </a:lnSpc>
            </a:pPr>
            <a:r>
              <a:rPr lang="pl-PL" sz="2400" dirty="0" smtClean="0"/>
              <a:t>Powiat wodzisławski znajduje się na pierwszym miejscu </a:t>
            </a:r>
          </a:p>
          <a:p>
            <a:pPr marL="0" indent="0">
              <a:lnSpc>
                <a:spcPts val="2400"/>
              </a:lnSpc>
              <a:buNone/>
            </a:pPr>
            <a:r>
              <a:rPr lang="pl-PL" sz="2400" dirty="0" smtClean="0"/>
              <a:t>   w województwie pod względem wysokości kontraktu</a:t>
            </a:r>
          </a:p>
          <a:p>
            <a:pPr marL="0" indent="0">
              <a:lnSpc>
                <a:spcPts val="2400"/>
              </a:lnSpc>
              <a:buNone/>
            </a:pPr>
            <a:r>
              <a:rPr lang="pl-PL" sz="2400" dirty="0" smtClean="0"/>
              <a:t>   z </a:t>
            </a:r>
            <a:r>
              <a:rPr lang="pl-PL" sz="2400" dirty="0"/>
              <a:t>zakresu  </a:t>
            </a:r>
            <a:r>
              <a:rPr lang="pl-PL" sz="2400" dirty="0" smtClean="0"/>
              <a:t>ŚWIADCZENIA OPIEKUŃCZO-LECZNICZE   PSYCHIATRYCZNE DLA DOROSŁYCH</a:t>
            </a:r>
            <a:r>
              <a:rPr lang="pl-PL" dirty="0" smtClean="0"/>
              <a:t>.</a:t>
            </a:r>
          </a:p>
          <a:p>
            <a:pPr marL="0" indent="0">
              <a:lnSpc>
                <a:spcPts val="2400"/>
              </a:lnSpc>
              <a:buNone/>
            </a:pPr>
            <a:r>
              <a:rPr lang="pl-PL" sz="1400" dirty="0" smtClean="0"/>
              <a:t>Tabela </a:t>
            </a:r>
            <a:r>
              <a:rPr lang="pl-PL" sz="1400" dirty="0"/>
              <a:t>poniżej zawiera wykaz 6</a:t>
            </a:r>
            <a:r>
              <a:rPr lang="pl-PL" sz="1400" dirty="0" smtClean="0"/>
              <a:t> </a:t>
            </a:r>
            <a:r>
              <a:rPr lang="pl-PL" sz="1400" dirty="0"/>
              <a:t>pierwszych rozpoznań głównych z ww. zakresu  (posortowano wg sumy wartości świadczeń mieszkańców z i </a:t>
            </a:r>
            <a:r>
              <a:rPr lang="pl-PL" sz="1400" dirty="0" smtClean="0"/>
              <a:t>spoza powiatu wodzisławskiego)</a:t>
            </a:r>
            <a:endParaRPr lang="pl-PL" sz="1400" dirty="0"/>
          </a:p>
          <a:p>
            <a:pPr marL="0" indent="0" algn="just"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19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Produkty kontraktowe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799705"/>
              </p:ext>
            </p:extLst>
          </p:nvPr>
        </p:nvGraphicFramePr>
        <p:xfrm>
          <a:off x="1333500" y="3356992"/>
          <a:ext cx="6477000" cy="2900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988"/>
                <a:gridCol w="2896268"/>
                <a:gridCol w="741253"/>
                <a:gridCol w="735275"/>
                <a:gridCol w="645608"/>
                <a:gridCol w="645608"/>
              </a:tblGrid>
              <a:tr h="797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Rozpoznanie główne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Nazwa rozpoznania głównego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Świadczenia udzielone mieszkańcom powiatu wodzisławskiego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Świadczenia udzielane mieszkańcom spoza powiatu wodzisławskiego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9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>
                          <a:solidFill>
                            <a:schemeClr val="bg1"/>
                          </a:solidFill>
                          <a:effectLst/>
                        </a:rPr>
                        <a:t>Liczba pacjentów</a:t>
                      </a:r>
                      <a:endParaRPr lang="pl-PL" sz="900" b="1" i="0" u="none" strike="noStrike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>
                          <a:solidFill>
                            <a:schemeClr val="bg1"/>
                          </a:solidFill>
                          <a:effectLst/>
                        </a:rPr>
                        <a:t>Wartość świadczeń</a:t>
                      </a:r>
                      <a:endParaRPr lang="pl-PL" sz="900" b="1" i="0" u="none" strike="noStrike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>
                          <a:solidFill>
                            <a:schemeClr val="bg1"/>
                          </a:solidFill>
                          <a:effectLst/>
                        </a:rPr>
                        <a:t>Liczba pacjentów</a:t>
                      </a:r>
                      <a:endParaRPr lang="pl-PL" sz="900" b="1" i="0" u="none" strike="noStrike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Wartość świadczeń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</a:tr>
              <a:tr h="41395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F71.1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Upośledzenie umysłowe umiarkowane (znaczne zmiany zachowania powodujące konieczność opieki lub leczenia)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42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1 308 240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63 378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95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F73.1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Upośledzenie umysłowe głębokie (znaczne zmiany zachowania powodujące konieczność opieki lub leczenia)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29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928 692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32 850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95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F72.1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Upośledzenie umysłowe znaczne (znaczne zmiany zachowania powodujące konieczność opieki lub leczenia)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24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763 749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361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F20.0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Schizofrenia paranoidalna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484 839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167 337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361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F03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Otępienie bliżej nieokreślone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456 660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161 019 zł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95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>
                          <a:effectLst/>
                        </a:rPr>
                        <a:t>F70.1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Upośledzenie umysłowe lekkie (znaczne zmiany zachowania powodujące konieczność opieki lub leczenia)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>
                          <a:effectLst/>
                        </a:rPr>
                        <a:t>20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900" u="none" strike="noStrike" dirty="0">
                          <a:effectLst/>
                        </a:rPr>
                        <a:t>611 262 zł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 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>
                          <a:effectLst/>
                        </a:rPr>
                        <a:t> 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6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e ściętym i zaokrąglonym rogiem 7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Populacja na podstawie </a:t>
            </a:r>
            <a:r>
              <a:rPr lang="pl-PL" dirty="0"/>
              <a:t>danych z Głównego Urzędu Statystycznego </a:t>
            </a:r>
            <a:r>
              <a:rPr lang="pl-PL" dirty="0" smtClean="0"/>
              <a:t>(stan </a:t>
            </a:r>
            <a:r>
              <a:rPr lang="pl-PL" dirty="0"/>
              <a:t>w dniu 30 VI 2015 r</a:t>
            </a:r>
            <a:r>
              <a:rPr lang="pl-PL" dirty="0" smtClean="0"/>
              <a:t>.):</a:t>
            </a:r>
          </a:p>
          <a:p>
            <a:r>
              <a:rPr lang="pl-PL" dirty="0" smtClean="0"/>
              <a:t>Populacja ogółem: </a:t>
            </a:r>
            <a:r>
              <a:rPr lang="pl-PL" dirty="0"/>
              <a:t>157 892 osób</a:t>
            </a:r>
            <a:endParaRPr lang="pl-PL" dirty="0" smtClean="0"/>
          </a:p>
          <a:p>
            <a:r>
              <a:rPr lang="pl-PL" dirty="0"/>
              <a:t>Mężczyźni: 76 807 osób</a:t>
            </a:r>
            <a:endParaRPr lang="pl-PL" dirty="0" smtClean="0"/>
          </a:p>
          <a:p>
            <a:r>
              <a:rPr lang="pl-PL" dirty="0"/>
              <a:t>Kobiety</a:t>
            </a:r>
            <a:r>
              <a:rPr lang="pl-PL" dirty="0" smtClean="0"/>
              <a:t>: </a:t>
            </a:r>
            <a:r>
              <a:rPr lang="pl-PL" dirty="0"/>
              <a:t>81 085 osób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2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424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900" dirty="0" smtClean="0">
                <a:solidFill>
                  <a:schemeClr val="tx1"/>
                </a:solidFill>
              </a:rPr>
              <a:t>Powiat wodzisławski w liczbach (populacja) cz. 1</a:t>
            </a:r>
            <a:r>
              <a:rPr lang="pl-PL" sz="2900" dirty="0" smtClean="0"/>
              <a:t/>
            </a:r>
            <a:br>
              <a:rPr lang="pl-PL" sz="2900" dirty="0" smtClean="0"/>
            </a:br>
            <a:endParaRPr lang="pl-PL" sz="29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07704" y="6381328"/>
            <a:ext cx="4968552" cy="365760"/>
          </a:xfrm>
        </p:spPr>
        <p:txBody>
          <a:bodyPr/>
          <a:lstStyle/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183723"/>
              </p:ext>
            </p:extLst>
          </p:nvPr>
        </p:nvGraphicFramePr>
        <p:xfrm>
          <a:off x="4119091" y="33569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300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/>
              <a:t>Rozpoznania główne występujące w </a:t>
            </a:r>
            <a:r>
              <a:rPr lang="pl-PL" dirty="0" smtClean="0"/>
              <a:t>rodzaju: 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   </a:t>
            </a:r>
            <a:r>
              <a:rPr lang="pl-PL" dirty="0" smtClean="0"/>
              <a:t>Ambulatoryjna Opieka Specjalistyczna</a:t>
            </a:r>
            <a:endParaRPr lang="pl-PL" dirty="0"/>
          </a:p>
          <a:p>
            <a:pPr marL="0" indent="0" algn="just">
              <a:buNone/>
            </a:pPr>
            <a:r>
              <a:rPr lang="pl-PL" sz="1400" dirty="0"/>
              <a:t>      Top 10 ze względu na wartość świadczeń</a:t>
            </a:r>
          </a:p>
          <a:p>
            <a:pPr marL="0" indent="0" algn="just">
              <a:buNone/>
            </a:pPr>
            <a:endParaRPr lang="pl-PL" sz="1400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20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AOS – rozpoznania cz. 1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Wartość świadczeń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02928"/>
              </p:ext>
            </p:extLst>
          </p:nvPr>
        </p:nvGraphicFramePr>
        <p:xfrm>
          <a:off x="449282" y="2708920"/>
          <a:ext cx="8229599" cy="3225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686"/>
                <a:gridCol w="3656611"/>
                <a:gridCol w="1032037"/>
                <a:gridCol w="1485776"/>
                <a:gridCol w="1165489"/>
              </a:tblGrid>
              <a:tr h="11222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Rozpoznanie główne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Nazwa rozpoznania głównego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wartości świadczeń udzielonych dla pacjentów z powiatu wodzisławskiego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wartości świadczeń udzielonych dla pacjentów spoza powiatu wodzisławskiego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Wartość świadczeń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 dirty="0">
                          <a:effectLst/>
                        </a:rPr>
                        <a:t>Z01.4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Badanie ginekologiczne (ogólne) (rutynowe)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87,11%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12,89%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237 652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N64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Inne zaburzenia sutka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56,80%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43,20%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231 802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Q65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Wrodzone zniekształcenie stawu biodrowego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37,00%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63,00%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228 541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O26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Opieka położnicza z powodu stanów związanych głównie z ciążą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84,56%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15,44%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227 300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M17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Choroba zwyrodnieniowa stawów kolanowych [Gonartroza]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80,12%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19,88%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205 618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E11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Cukrzyca insulinoniezależna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78,86%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21,14%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202 532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K21.0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Zarzucanie (refluks) żołądkowo-przełykowe z zapaleniem przełyku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65,73%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34,27%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197 429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N40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Rozrost gruczołu krokowego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88,63%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11,37%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196 294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A69.2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Choroba z Lyme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50,20%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49,80%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182 972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>
                          <a:effectLst/>
                        </a:rPr>
                        <a:t>R91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Nieprawidłowe wyniki badań obrazowych płuc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67,54%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32,46%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170 584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322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u="none" strike="noStrike" dirty="0">
                          <a:effectLst/>
                        </a:rPr>
                        <a:t>M70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Choroby tkanek miękkich związane z ich używaniem, przeciążeniem i uciskiem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79,82%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20,18%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 dirty="0">
                          <a:effectLst/>
                        </a:rPr>
                        <a:t>159 410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5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/>
              <a:t>Rozpoznania główne występujące w </a:t>
            </a:r>
            <a:r>
              <a:rPr lang="pl-PL" dirty="0" smtClean="0"/>
              <a:t>rodzaju: 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   Ambulatoryjna Opieka Specjalistyczna</a:t>
            </a:r>
          </a:p>
          <a:p>
            <a:pPr marL="0" indent="0" algn="just">
              <a:buNone/>
            </a:pPr>
            <a:r>
              <a:rPr lang="pl-PL" sz="1400" dirty="0"/>
              <a:t>      Top 10 ze względu na </a:t>
            </a:r>
            <a:r>
              <a:rPr lang="pl-PL" sz="1400" dirty="0" smtClean="0"/>
              <a:t>liczbę pacjentów</a:t>
            </a:r>
            <a:endParaRPr lang="pl-PL" sz="1400" dirty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21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AOS – rozpoznania cz. 2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Liczba pacjentów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873387"/>
              </p:ext>
            </p:extLst>
          </p:nvPr>
        </p:nvGraphicFramePr>
        <p:xfrm>
          <a:off x="1043608" y="2708920"/>
          <a:ext cx="6984776" cy="3421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537"/>
                <a:gridCol w="3038600"/>
                <a:gridCol w="1225174"/>
                <a:gridCol w="1274977"/>
                <a:gridCol w="637488"/>
              </a:tblGrid>
              <a:tr h="515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Rozpoznanie główne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Nazwa rozpoznania głównego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liczby pacjentów z powiatu wodzisławskiego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liczby pacjentów spoza powiatu wodzisławskiego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pacjentów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</a:tr>
              <a:tr h="1766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Z01.4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Badanie ginekologiczne (ogólne) (rutynowe)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86,96%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13,04%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3 567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66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Q65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Wrodzone zniekształcenie stawu biodrowego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39,95%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60,05%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2 528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8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M70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Choroby tkanek miękkich związane z ich używaniem, przeciążeniem i uciskiem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80,24%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19,76%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2 201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66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N40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Rozrost gruczołu krokowego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87,55%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12,45%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2 072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8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M17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Choroba zwyrodnieniowa stawów kolanowych [</a:t>
                      </a:r>
                      <a:r>
                        <a:rPr lang="pl-PL" sz="1000" u="none" strike="noStrike" dirty="0" err="1">
                          <a:effectLst/>
                        </a:rPr>
                        <a:t>Gonartroza</a:t>
                      </a:r>
                      <a:r>
                        <a:rPr lang="pl-PL" sz="1000" u="none" strike="noStrike" dirty="0">
                          <a:effectLst/>
                        </a:rPr>
                        <a:t>]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79,42%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20,58%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1 973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8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Z30.4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Kontrola poprzednio zalecanych metod antykoncepcji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88,36%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11,64%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1 881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8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Z01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Inne badania specjalne osób bez dolegliwości i rozpoznania choroby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81,95%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18,05%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1 717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66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I83.9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Żylaki kończyn dolnych bez owrzodzenia i zapalenia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63,09%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36,91%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1 642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8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Z12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Specjalne badanie przesiewowe w kierunku nowotworów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70,46%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29,54%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1 574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66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T16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Ciało obce w uchu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85,90%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14,10%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1 340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8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S93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Zwichnięcie, skręcenie i naderwanie stawów i więzadeł stawu skokowego i poziomu stopy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82,88%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17,12%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1 250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8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Rozpoznania główne występujące w rodzaju: </a:t>
            </a:r>
          </a:p>
          <a:p>
            <a:pPr marL="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  Leczenie Szpitalne</a:t>
            </a:r>
          </a:p>
          <a:p>
            <a:pPr marL="0" indent="0" algn="just">
              <a:buNone/>
            </a:pPr>
            <a:r>
              <a:rPr lang="pl-PL" sz="1400" dirty="0" smtClean="0"/>
              <a:t>      Top 10 ze względu na wartość świadczeń</a:t>
            </a:r>
          </a:p>
          <a:p>
            <a:pPr marL="0" indent="0" algn="just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22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LECZENIE SZPITALNE  – rozpoznania cz. 1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Wartość świadczeń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225599"/>
              </p:ext>
            </p:extLst>
          </p:nvPr>
        </p:nvGraphicFramePr>
        <p:xfrm>
          <a:off x="446856" y="2492896"/>
          <a:ext cx="8229600" cy="3803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686"/>
                <a:gridCol w="3656612"/>
                <a:gridCol w="1032037"/>
                <a:gridCol w="1485776"/>
                <a:gridCol w="1165489"/>
              </a:tblGrid>
              <a:tr h="11222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Rozpoznanie główne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Nazwa rozpoznania głównego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wartości świadczeń udzielonych dla pacjentów z powiatu wodzisławskiego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wartości świadczeń udzielonych dla pacjentów spoza powiatu wodzisławskiego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Wartość świadczeń</a:t>
                      </a:r>
                      <a:endParaRPr lang="pl-PL" sz="8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8906" marR="8906" marT="8906" marB="0" anchor="ctr">
                    <a:solidFill>
                      <a:srgbClr val="727CA3"/>
                    </a:solidFill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J96.0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Ostra niewydolność oddechowa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63,49%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36,51%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2 853 973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O80.0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Poród samoistny w ułożeniu podłużnym potylicowym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59,16%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40,84%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2 126 281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J12.9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Nieokreślone wirusowe zapalenie płuc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59,25%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40,75%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1 753 902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3224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K52.9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Niezakaźne zapalenie żołądkowo-jelitowe i jelita grubego, nie określone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59,40%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40,60%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1 713 548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I50.9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Niewydolność serca, nie określona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81,09%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18,91%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1 648 878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3224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P02.5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Stan płodu i noworodka spowodowany innymi stanami z uciśnięciem pępowiny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54,78%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45,22%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1 172 496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I63.9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Zawał mózgu, nie określony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89,69%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10,31%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1 041 162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3224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A15.0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Gruźlica płuc, potwierdzona mikroskopowym badaniem plwociny, z posiewem lub bez posiewu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37,94%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62,06%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979 264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1781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Z51.1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Cykle chemioterapii nowotworów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34,79%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65,21%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908 901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3224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K40.9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Jednostronna lub nieokreślona przepuklina pachwinowa bez niedrożności lub zgorzeli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58,94%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41,06%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882 965 zł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  <a:tr h="3224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K52.8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Inne określone niezakaźne zapalenie żołądkowo-jelitowe i jelita grubego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63,27%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36,73%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863 616 zł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06" marR="8906" marT="890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9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/>
              <a:t>Rozpoznania główne występujące w </a:t>
            </a:r>
            <a:r>
              <a:rPr lang="pl-PL" dirty="0" smtClean="0"/>
              <a:t>rodzaju: </a:t>
            </a:r>
          </a:p>
          <a:p>
            <a:pPr marL="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  Leczenie Szpitalne</a:t>
            </a:r>
          </a:p>
          <a:p>
            <a:pPr marL="0" indent="0" algn="just">
              <a:buNone/>
            </a:pPr>
            <a:r>
              <a:rPr lang="pl-PL" sz="1400" dirty="0" smtClean="0"/>
              <a:t>      Top 10 ze względu na liczbę pacjentów</a:t>
            </a:r>
            <a:endParaRPr lang="pl-PL" sz="1400" dirty="0"/>
          </a:p>
          <a:p>
            <a:pPr marL="0" indent="0" algn="just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23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LECZENIE SZPITALNE – rozpoznania cz. 2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Liczba pacjentów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56006"/>
              </p:ext>
            </p:extLst>
          </p:nvPr>
        </p:nvGraphicFramePr>
        <p:xfrm>
          <a:off x="1043608" y="2492896"/>
          <a:ext cx="6830392" cy="3665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2938054"/>
                <a:gridCol w="1210574"/>
                <a:gridCol w="1259784"/>
                <a:gridCol w="629892"/>
              </a:tblGrid>
              <a:tr h="952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Rozpoznanie główne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Nazwa rozpoznania głównego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liczby pacjentów z powiatu wodzisławskiego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liczby pacjentów spoza powiatu wodzisławskiego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pacjentów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O80.0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Poród samoistny w ułożeniu podłużnym potylicowym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59,20%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40,80%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1 152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K52.9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Niezakaźne zapalenie żołądkowo-jelitowe i jelita grubego, nie określone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60,62%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39,38%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838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S01.0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Otwarta rana powłok głowy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79,64%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20,36%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786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J20.9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Nieokreślone ostre zapalenie oskrzeli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62,62%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37,38%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757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I10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Samoistne (pierwotne) nadciśnienie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79,10%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20,90%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708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S61.0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Otwarta rana palca (palców) bez uszkodzenia paznokcia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78,09%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21,91%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671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I50.9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Niewydolność serca, nie określona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81,79%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18,21%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659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S93.4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Skręcenie i naderwanie stawu skokowego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74,03%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25,97%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643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J12.9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Nieokreślone wirusowe zapalenie płuc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60,61%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39,39%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622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S00.0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Powierzchowny uraz powłok głowy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80,98%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19,02%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594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J20.8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Ostre zapalenie oskrzeli wywołane innym określonym drobnoustrojem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67,28%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32,72%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541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3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21 </a:t>
            </a:r>
            <a:r>
              <a:rPr lang="pl-PL" dirty="0"/>
              <a:t>pacjentów z powiatu </a:t>
            </a:r>
            <a:r>
              <a:rPr lang="pl-PL" dirty="0" smtClean="0"/>
              <a:t>wodzisławskiego urodziło </a:t>
            </a:r>
            <a:r>
              <a:rPr lang="pl-PL" dirty="0"/>
              <a:t>się w roku 1916 lub </a:t>
            </a:r>
            <a:r>
              <a:rPr lang="pl-PL" dirty="0" smtClean="0"/>
              <a:t>wcześniej</a:t>
            </a:r>
            <a:endParaRPr lang="pl-PL" dirty="0"/>
          </a:p>
          <a:p>
            <a:pPr algn="just"/>
            <a:r>
              <a:rPr lang="pl-PL" dirty="0"/>
              <a:t>Najwięcej świadczeń udzielono w </a:t>
            </a:r>
            <a:r>
              <a:rPr lang="pl-PL" dirty="0" smtClean="0"/>
              <a:t>ramach podstawowej opieki zdrowotnej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24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Informacje dodatkowe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16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/>
              <a:t>Najwyższy koszt </a:t>
            </a:r>
            <a:r>
              <a:rPr lang="pl-PL" dirty="0" smtClean="0"/>
              <a:t>leczenia </a:t>
            </a:r>
            <a:r>
              <a:rPr lang="pl-PL" dirty="0"/>
              <a:t>jednego pacjenta, mieszkańca powiatu </a:t>
            </a:r>
            <a:r>
              <a:rPr lang="pl-PL" dirty="0" smtClean="0"/>
              <a:t>wodzisławskiego w 2015 roku </a:t>
            </a:r>
            <a:r>
              <a:rPr lang="pl-PL" b="1" dirty="0"/>
              <a:t>na terenie powiatu </a:t>
            </a:r>
            <a:r>
              <a:rPr lang="pl-PL" b="1" dirty="0" smtClean="0"/>
              <a:t>wodzisławskiego </a:t>
            </a:r>
            <a:r>
              <a:rPr lang="pl-PL" dirty="0" smtClean="0"/>
              <a:t>wyniósł</a:t>
            </a:r>
            <a:r>
              <a:rPr lang="pl-PL" dirty="0"/>
              <a:t>: </a:t>
            </a:r>
            <a:r>
              <a:rPr lang="pl-PL" dirty="0" smtClean="0"/>
              <a:t>199 tys</a:t>
            </a:r>
            <a:r>
              <a:rPr lang="pl-PL" dirty="0"/>
              <a:t>. złotych</a:t>
            </a:r>
          </a:p>
          <a:p>
            <a:pPr algn="just"/>
            <a:r>
              <a:rPr lang="pl-PL" dirty="0"/>
              <a:t>Najwyższy koszt leczenia jednego pacjenta, mieszkańca powiatu wodzisławskiego w </a:t>
            </a:r>
            <a:r>
              <a:rPr lang="pl-PL" dirty="0" smtClean="0"/>
              <a:t>2015 roku </a:t>
            </a:r>
            <a:r>
              <a:rPr lang="pl-PL" b="1" dirty="0"/>
              <a:t>poza terenem powiatu </a:t>
            </a:r>
            <a:r>
              <a:rPr lang="pl-PL" b="1" dirty="0" smtClean="0"/>
              <a:t>wodzisławskiego </a:t>
            </a:r>
            <a:r>
              <a:rPr lang="pl-PL" dirty="0" smtClean="0"/>
              <a:t>wyniósł 596 tys</a:t>
            </a:r>
            <a:r>
              <a:rPr lang="pl-PL" dirty="0"/>
              <a:t>. złotych 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Dane dotyczą wyłącznie świadczeń sprawozdanych w 2015 roku przez placówki posiadające umowę ze Śląskim Oddziałem Wojewódzkim NFZ.</a:t>
            </a:r>
          </a:p>
          <a:p>
            <a:pPr marL="0" indent="0" algn="just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25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Informacje dodatkowe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77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26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47248" cy="509012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dirty="0" smtClean="0"/>
              <a:t>Art. 95l. 1. Tworzy się system podstawowego szpitalnego zabezpieczenia świadczeń opieki zdrowotnej, zwany dalej „systemem zabezpieczenia”, którego celem jest zabezpieczenie świadczeniobiorcom dostępu do świadczeń opieki zdrowotnej, w szczególności w zakresie leczenia szpitalnego i ambulatoryjnej opieki specjalistycznej realizowanej w poradniach przyszpitalnych, oraz zapewnienie ciągłości i kompleksowości udzielanych świadczeń opieki zdrowotnej. </a:t>
            </a: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ustawy o świadczeniach opieki zdrowotnej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457200" y="260648"/>
            <a:ext cx="8229600" cy="864096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2259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27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47248" cy="509012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dirty="0" smtClean="0"/>
              <a:t>2. W ramach systemu zabezpieczenia wyróżnia się następujące poziomy: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/>
              <a:t>1) szpitale I stopnia;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/>
              <a:t>2) szpitale II stopnia;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/>
              <a:t>3) szpitale III stopnia;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/>
              <a:t>4) szpitale onkologiczne i pulmonologiczne;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/>
              <a:t>5) szpitale pediatryczne;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/>
              <a:t>6) szpitale ogólnopolskie.</a:t>
            </a:r>
          </a:p>
          <a:p>
            <a:pPr algn="just"/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ustawy o świadczeniach opieki zdrowotnej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457200" y="260648"/>
            <a:ext cx="8229600" cy="864096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18404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28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494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Art. 95m. 1. Minister właściwy do spraw zdrowia określi w drodze rozporządzenia:</a:t>
            </a:r>
          </a:p>
          <a:p>
            <a:pPr marL="0" indent="0">
              <a:buNone/>
            </a:pPr>
            <a:r>
              <a:rPr lang="pl-PL" sz="2000" dirty="0"/>
              <a:t>1)  profile charakteryzujące poszczególne poziomy systemu zabezpieczenia;</a:t>
            </a:r>
          </a:p>
          <a:p>
            <a:pPr marL="0" indent="0">
              <a:buNone/>
            </a:pPr>
            <a:r>
              <a:rPr lang="pl-PL" sz="2000" dirty="0"/>
              <a:t>2) szczegółowe kryteria kwalifikacji świadczeniodawców do poszczególnych poziomów systemu zabezpieczenia;</a:t>
            </a:r>
          </a:p>
          <a:p>
            <a:pPr marL="0" indent="0">
              <a:buNone/>
            </a:pPr>
            <a:r>
              <a:rPr lang="pl-PL" sz="2000" dirty="0"/>
              <a:t>3) dodatkowe profile, w ramach których, świadczeniodawcy zakwalifikowani do poszczególnych poziomów systemu zabezpieczenia mogą udzielać świadczeń opieki zdrowotnej w ramach danego poziomu systemu zabezpieczenia; </a:t>
            </a:r>
          </a:p>
          <a:p>
            <a:pPr marL="0" indent="0">
              <a:buNone/>
            </a:pPr>
            <a:r>
              <a:rPr lang="pl-PL" sz="2000" dirty="0"/>
              <a:t>4) kryteria, po spełnieniu których świadczeniodawcy mogą udzielać świadczeń w ramach profili, o których mowa w pkt 3</a:t>
            </a:r>
          </a:p>
          <a:p>
            <a:pPr marL="0" indent="0">
              <a:buNone/>
            </a:pPr>
            <a:r>
              <a:rPr lang="pl-PL" sz="2000" dirty="0"/>
              <a:t>– uwzględniając potrzebę zabezpieczenia odpowiedniego dostępu do świadczeń opieki zdrowotnej, w  szczególności zapewnienia ciągłości i kompleksowości udzielanych świadczeń opieki zdrowotnej.</a:t>
            </a:r>
          </a:p>
          <a:p>
            <a:endParaRPr lang="pl-PL" sz="2000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ustawy o świadczeniach opieki zdrowotnej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8043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29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Art. 95n. 1. Świadczeniodawcę kwalifikuje się do systemu zabezpieczenia na okres 4 lat, w zakresie dotyczącym zakładu leczniczego w rozumieniu przepisów </a:t>
            </a:r>
            <a:r>
              <a:rPr lang="pl-PL" sz="2800" dirty="0" smtClean="0"/>
              <a:t>o </a:t>
            </a:r>
            <a:r>
              <a:rPr lang="pl-PL" sz="2800" dirty="0"/>
              <a:t>działalności leczniczej, prowadzonego na terenie danego województwa. </a:t>
            </a:r>
          </a:p>
          <a:p>
            <a:pPr marL="0" indent="0">
              <a:buNone/>
            </a:pPr>
            <a:r>
              <a:rPr lang="pl-PL" sz="2800" dirty="0"/>
              <a:t>2. Kwalifikacja, o której mowa w ust. 1, obejmuje włączenie danego świadczeniodawcy do jednego z poziomów systemu zabezpieczenia oraz wskazanie profili, o których mowa w art. 95l ust. 2-4, w ramach których będą udzielane świadczenia opieki zdrowotnej w systemie zabezpieczenia.</a:t>
            </a:r>
          </a:p>
          <a:p>
            <a:pPr marL="0" indent="0" algn="just">
              <a:buNone/>
            </a:pPr>
            <a:endParaRPr lang="pl-PL" sz="2000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ustawy o świadczeniach opieki zdrowotnej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041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e ściętym i zaokrąglonym rogiem 7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Grupy wiekowe na podstawie </a:t>
            </a:r>
            <a:r>
              <a:rPr lang="pl-PL" dirty="0"/>
              <a:t>danych z Głównego Urzędu Statystycznego </a:t>
            </a:r>
            <a:r>
              <a:rPr lang="pl-PL" dirty="0" smtClean="0"/>
              <a:t>(stan </a:t>
            </a:r>
            <a:r>
              <a:rPr lang="pl-PL" dirty="0"/>
              <a:t>w dniu 30 VI 2015 r</a:t>
            </a:r>
            <a:r>
              <a:rPr lang="pl-PL" dirty="0" smtClean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3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2900" dirty="0" smtClean="0">
                <a:solidFill>
                  <a:schemeClr val="tx1"/>
                </a:solidFill>
              </a:rPr>
              <a:t>Powiat wodzisławski w liczbach (populacja) cz. 2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wodzisławskim </a:t>
            </a:r>
            <a:r>
              <a:rPr lang="pl-PL" dirty="0"/>
              <a:t>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451826"/>
              </p:ext>
            </p:extLst>
          </p:nvPr>
        </p:nvGraphicFramePr>
        <p:xfrm>
          <a:off x="2627784" y="2538413"/>
          <a:ext cx="3816423" cy="178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236"/>
                <a:gridCol w="1196491"/>
                <a:gridCol w="1084696"/>
              </a:tblGrid>
              <a:tr h="695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Grupy wiekowe</a:t>
                      </a:r>
                      <a:endParaRPr lang="pl-PL" sz="1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Mężczyźni</a:t>
                      </a:r>
                      <a:endParaRPr lang="pl-PL" sz="1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Kobiety</a:t>
                      </a:r>
                      <a:endParaRPr lang="pl-PL" sz="19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900" u="none" strike="noStrike">
                          <a:effectLst/>
                        </a:rPr>
                        <a:t>do 18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900" u="none" strike="noStrike">
                          <a:effectLst/>
                        </a:rPr>
                        <a:t>15 349   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900" u="none" strike="noStrike">
                          <a:effectLst/>
                        </a:rPr>
                        <a:t>14 695   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361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900" u="none" strike="noStrike">
                          <a:effectLst/>
                        </a:rPr>
                        <a:t>od 19 do 64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900" u="none" strike="noStrike">
                          <a:effectLst/>
                        </a:rPr>
                        <a:t>51 184   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900" u="none" strike="noStrike">
                          <a:effectLst/>
                        </a:rPr>
                        <a:t>51 596   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  <a:tr h="361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900" u="none" strike="noStrike">
                          <a:effectLst/>
                        </a:rPr>
                        <a:t>65 i więcej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900" u="none" strike="noStrike">
                          <a:effectLst/>
                        </a:rPr>
                        <a:t>10 274   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900" u="none" strike="noStrike" dirty="0">
                          <a:effectLst/>
                        </a:rPr>
                        <a:t>14 794   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30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/>
              <a:t>Art. 95n 5. W przypadku, gdy wymaga tego konieczność zabezpieczenia na terenie danego województwa właściwego dostępu do świadczeń opieki zdrowotnej, świadczeniodawca, który nie spełnia warunków, o których mowa w ust. 3, może zostać zakwalifikowany do systemu zabezpieczenia na terenie danego województwa przez dyrektora oddziału wojewódzkiego Funduszu, po uzyskaniu pozytywnej opinii ministra właściwego do spraw zdrowia</a:t>
            </a:r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  <p:sp>
        <p:nvSpPr>
          <p:cNvPr id="8" name="Tytuł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ustawy o świadczeniach opieki zdrowotnej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59576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31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§</a:t>
            </a:r>
            <a:r>
              <a:rPr lang="pl-PL" sz="2800" dirty="0"/>
              <a:t> 2. Poziomy podstawowego szpitalnego zabezpieczenia świadczeń opieki zdrowotnej, zwane dalej „poziomami zabezpieczenia”, o których mowa w art. 95l ust. 2 ustawy, określa się  w oparciu o świadczenia opieki zdrowotnej realizowane w ramach poszczególnych profili. Poziomy zabezpieczenia są określane przez świadczenia opieki zdrowotnej realizowane w ramach następujących profili:     </a:t>
            </a: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sp>
        <p:nvSpPr>
          <p:cNvPr id="9" name="Tytuł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6232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32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 smtClean="0"/>
              <a:t>1) poziom </a:t>
            </a:r>
            <a:r>
              <a:rPr lang="pl-PL" sz="2400" dirty="0"/>
              <a:t>szpitali I stopnia </a:t>
            </a:r>
            <a:r>
              <a:rPr lang="pl-PL" sz="2400" dirty="0" smtClean="0"/>
              <a:t>– </a:t>
            </a:r>
            <a:r>
              <a:rPr lang="pl-PL" sz="2400" dirty="0"/>
              <a:t>profile:</a:t>
            </a:r>
          </a:p>
          <a:p>
            <a:pPr marL="0" lvl="0" indent="0">
              <a:buNone/>
            </a:pPr>
            <a:r>
              <a:rPr lang="pl-PL" sz="2400" dirty="0" smtClean="0"/>
              <a:t>a) chirurgia </a:t>
            </a:r>
            <a:r>
              <a:rPr lang="pl-PL" sz="2400" dirty="0"/>
              <a:t>ogólna, wraz ze świadczeniami opieki zdrowotnej wykonywanymi w ramach innych profili zabiegowych możliwymi do realizacji i rozliczenia w ramach tego profilu,</a:t>
            </a:r>
          </a:p>
          <a:p>
            <a:pPr marL="0" lvl="0" indent="0">
              <a:buNone/>
            </a:pPr>
            <a:r>
              <a:rPr lang="pl-PL" sz="2400" dirty="0" smtClean="0"/>
              <a:t>b) choroby </a:t>
            </a:r>
            <a:r>
              <a:rPr lang="pl-PL" sz="2400" dirty="0"/>
              <a:t>wewnętrzne, wraz ze świadczeniami opieki zdrowotnej wykonywanymi </a:t>
            </a:r>
            <a:r>
              <a:rPr lang="pl-PL" sz="2400" dirty="0" smtClean="0"/>
              <a:t>w </a:t>
            </a:r>
            <a:r>
              <a:rPr lang="pl-PL" sz="2400" dirty="0"/>
              <a:t>ramach innych profili zachowawczych możliwymi do realizacji i rozliczenia </a:t>
            </a:r>
            <a:r>
              <a:rPr lang="pl-PL" sz="2400" dirty="0" smtClean="0"/>
              <a:t>w </a:t>
            </a:r>
            <a:r>
              <a:rPr lang="pl-PL" sz="2400" dirty="0"/>
              <a:t>ramach tego profilu,</a:t>
            </a:r>
          </a:p>
          <a:p>
            <a:pPr marL="0" lvl="0" indent="0">
              <a:buNone/>
            </a:pPr>
            <a:r>
              <a:rPr lang="pl-PL" sz="2400" dirty="0" smtClean="0"/>
              <a:t>c) położnictwo </a:t>
            </a:r>
            <a:r>
              <a:rPr lang="pl-PL" sz="2400" dirty="0"/>
              <a:t>i ginekologia (wszystkie poziomy referencyjne),</a:t>
            </a:r>
          </a:p>
          <a:p>
            <a:pPr marL="0" lvl="0" indent="0">
              <a:buNone/>
            </a:pPr>
            <a:r>
              <a:rPr lang="pl-PL" sz="2400" dirty="0" smtClean="0"/>
              <a:t>d) neonatologia </a:t>
            </a:r>
            <a:r>
              <a:rPr lang="pl-PL" sz="2400" dirty="0"/>
              <a:t>(wszystkie poziomy referencyjne),</a:t>
            </a:r>
          </a:p>
          <a:p>
            <a:pPr marL="0" lvl="0" indent="0">
              <a:buNone/>
            </a:pPr>
            <a:r>
              <a:rPr lang="pl-PL" sz="2400" dirty="0" smtClean="0"/>
              <a:t>e) pediatria</a:t>
            </a:r>
            <a:r>
              <a:rPr lang="pl-PL" sz="2400" dirty="0"/>
              <a:t>;</a:t>
            </a:r>
          </a:p>
          <a:p>
            <a:endParaRPr lang="pl-PL" sz="2400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sp>
        <p:nvSpPr>
          <p:cNvPr id="9" name="Tytuł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69210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33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marL="0" lvl="0" indent="0" algn="just">
              <a:buNone/>
            </a:pPr>
            <a:r>
              <a:rPr lang="pl-PL" dirty="0" smtClean="0"/>
              <a:t>2) poziom </a:t>
            </a:r>
            <a:r>
              <a:rPr lang="pl-PL" dirty="0"/>
              <a:t>szpitali II stopnia </a:t>
            </a:r>
            <a:r>
              <a:rPr lang="pl-PL" dirty="0" smtClean="0"/>
              <a:t>– </a:t>
            </a:r>
            <a:r>
              <a:rPr lang="pl-PL" dirty="0"/>
              <a:t>profile:</a:t>
            </a:r>
          </a:p>
          <a:p>
            <a:pPr marL="0" lvl="0" indent="0" algn="just">
              <a:buNone/>
            </a:pPr>
            <a:r>
              <a:rPr lang="pl-PL" dirty="0" smtClean="0"/>
              <a:t>a) chirurgia </a:t>
            </a:r>
            <a:r>
              <a:rPr lang="pl-PL" dirty="0"/>
              <a:t>dziecięca,</a:t>
            </a:r>
          </a:p>
          <a:p>
            <a:pPr marL="0" lvl="0" indent="0" algn="just">
              <a:buNone/>
            </a:pPr>
            <a:r>
              <a:rPr lang="pl-PL" dirty="0" smtClean="0"/>
              <a:t>b) kardiologia</a:t>
            </a:r>
            <a:r>
              <a:rPr lang="pl-PL" dirty="0"/>
              <a:t>,</a:t>
            </a:r>
          </a:p>
          <a:p>
            <a:pPr marL="0" lvl="0" indent="0" algn="just">
              <a:buNone/>
            </a:pPr>
            <a:r>
              <a:rPr lang="pl-PL" dirty="0" smtClean="0"/>
              <a:t>c) neurologia</a:t>
            </a:r>
            <a:r>
              <a:rPr lang="pl-PL" dirty="0"/>
              <a:t>,</a:t>
            </a:r>
          </a:p>
          <a:p>
            <a:pPr marL="0" lvl="0" indent="0" algn="just">
              <a:buNone/>
            </a:pPr>
            <a:r>
              <a:rPr lang="pl-PL" dirty="0" smtClean="0"/>
              <a:t>d) okulistyka</a:t>
            </a:r>
            <a:r>
              <a:rPr lang="pl-PL" dirty="0"/>
              <a:t>,</a:t>
            </a:r>
          </a:p>
          <a:p>
            <a:pPr marL="0" lvl="0" indent="0" algn="just">
              <a:buNone/>
            </a:pPr>
            <a:r>
              <a:rPr lang="pl-PL" dirty="0" smtClean="0"/>
              <a:t>e) ortopedia </a:t>
            </a:r>
            <a:r>
              <a:rPr lang="pl-PL" dirty="0"/>
              <a:t>i traumatologia narządu ruchu,</a:t>
            </a:r>
          </a:p>
          <a:p>
            <a:pPr marL="0" lvl="0" indent="0" algn="just">
              <a:buNone/>
            </a:pPr>
            <a:r>
              <a:rPr lang="pl-PL" dirty="0" smtClean="0"/>
              <a:t>f) otorynolaryngologia</a:t>
            </a:r>
            <a:r>
              <a:rPr lang="pl-PL" dirty="0"/>
              <a:t>,</a:t>
            </a:r>
          </a:p>
          <a:p>
            <a:pPr marL="0" lvl="0" indent="0" algn="just">
              <a:buNone/>
            </a:pPr>
            <a:r>
              <a:rPr lang="pl-PL" dirty="0" smtClean="0"/>
              <a:t>g) urologia</a:t>
            </a:r>
            <a:r>
              <a:rPr lang="pl-PL" dirty="0"/>
              <a:t>;</a:t>
            </a:r>
          </a:p>
          <a:p>
            <a:pPr lvl="0" algn="just"/>
            <a:endParaRPr lang="pl-PL" dirty="0" smtClean="0"/>
          </a:p>
          <a:p>
            <a:pPr lvl="0" algn="just"/>
            <a:endParaRPr lang="pl-PL" dirty="0"/>
          </a:p>
          <a:p>
            <a:pPr lvl="0" algn="just"/>
            <a:endParaRPr lang="pl-PL" dirty="0" smtClean="0"/>
          </a:p>
          <a:p>
            <a:pPr lvl="0" algn="just"/>
            <a:endParaRPr lang="pl-PL" dirty="0"/>
          </a:p>
          <a:p>
            <a:pPr lvl="0" algn="just"/>
            <a:endParaRPr lang="pl-PL" dirty="0" smtClean="0"/>
          </a:p>
          <a:p>
            <a:pPr lvl="0" algn="just"/>
            <a:endParaRPr lang="pl-PL" dirty="0"/>
          </a:p>
          <a:p>
            <a:pPr lvl="0" algn="just"/>
            <a:endParaRPr lang="pl-PL" dirty="0" smtClean="0"/>
          </a:p>
          <a:p>
            <a:pPr lvl="0" algn="just"/>
            <a:endParaRPr lang="pl-PL" dirty="0"/>
          </a:p>
          <a:p>
            <a:pPr lvl="0" algn="just"/>
            <a:endParaRPr lang="pl-PL" dirty="0" smtClean="0"/>
          </a:p>
          <a:p>
            <a:pPr lvl="0" algn="just"/>
            <a:endParaRPr lang="pl-PL" dirty="0"/>
          </a:p>
          <a:p>
            <a:pPr lvl="0" algn="just"/>
            <a:endParaRPr lang="pl-PL" dirty="0" smtClean="0"/>
          </a:p>
          <a:p>
            <a:pPr lvl="0" algn="just"/>
            <a:endParaRPr lang="pl-PL" dirty="0"/>
          </a:p>
          <a:p>
            <a:pPr lvl="0" algn="just"/>
            <a:endParaRPr lang="pl-PL" dirty="0" smtClean="0"/>
          </a:p>
          <a:p>
            <a:pPr lvl="0" algn="just"/>
            <a:endParaRPr lang="pl-PL" dirty="0"/>
          </a:p>
          <a:p>
            <a:pPr lvl="0" algn="just"/>
            <a:endParaRPr lang="pl-PL" dirty="0" smtClean="0"/>
          </a:p>
          <a:p>
            <a:pPr lvl="0" algn="just"/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54170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34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lvl="0" indent="0">
              <a:buNone/>
            </a:pPr>
            <a:r>
              <a:rPr lang="pl-PL" dirty="0" smtClean="0"/>
              <a:t>3) poziom </a:t>
            </a:r>
            <a:r>
              <a:rPr lang="pl-PL" dirty="0"/>
              <a:t>szpitali III stopnia </a:t>
            </a:r>
            <a:r>
              <a:rPr lang="pl-PL" dirty="0" smtClean="0"/>
              <a:t>– </a:t>
            </a:r>
            <a:r>
              <a:rPr lang="pl-PL" dirty="0"/>
              <a:t>profile:</a:t>
            </a:r>
          </a:p>
          <a:p>
            <a:pPr marL="0" lvl="0" indent="0">
              <a:buNone/>
            </a:pPr>
            <a:r>
              <a:rPr lang="pl-PL" dirty="0" smtClean="0"/>
              <a:t>a) chirurgia </a:t>
            </a:r>
            <a:r>
              <a:rPr lang="pl-PL" dirty="0"/>
              <a:t>klatki piersiowej,</a:t>
            </a:r>
          </a:p>
          <a:p>
            <a:pPr marL="0" lvl="0" indent="0">
              <a:buNone/>
            </a:pPr>
            <a:r>
              <a:rPr lang="pl-PL" dirty="0" smtClean="0"/>
              <a:t>b) chirurgia </a:t>
            </a:r>
            <a:r>
              <a:rPr lang="pl-PL" dirty="0"/>
              <a:t>klatki piersiowej dla dzieci,</a:t>
            </a:r>
          </a:p>
          <a:p>
            <a:pPr marL="0" lvl="0" indent="0">
              <a:buNone/>
            </a:pPr>
            <a:r>
              <a:rPr lang="pl-PL" dirty="0" smtClean="0"/>
              <a:t>c) chirurgia </a:t>
            </a:r>
            <a:r>
              <a:rPr lang="pl-PL" dirty="0"/>
              <a:t>naczyniowa,</a:t>
            </a:r>
          </a:p>
          <a:p>
            <a:pPr marL="0" lvl="0" indent="0">
              <a:buNone/>
            </a:pPr>
            <a:r>
              <a:rPr lang="pl-PL" dirty="0" smtClean="0"/>
              <a:t>d) choroby </a:t>
            </a:r>
            <a:r>
              <a:rPr lang="pl-PL" dirty="0"/>
              <a:t>płuc,</a:t>
            </a:r>
          </a:p>
          <a:p>
            <a:pPr marL="0" lvl="0" indent="0">
              <a:buNone/>
            </a:pPr>
            <a:r>
              <a:rPr lang="pl-PL" dirty="0"/>
              <a:t>e</a:t>
            </a:r>
            <a:r>
              <a:rPr lang="pl-PL" dirty="0" smtClean="0"/>
              <a:t>) choroby </a:t>
            </a:r>
            <a:r>
              <a:rPr lang="pl-PL" dirty="0"/>
              <a:t>płuc dla dzieci,</a:t>
            </a:r>
          </a:p>
          <a:p>
            <a:pPr marL="0" lvl="0" indent="0">
              <a:buNone/>
            </a:pPr>
            <a:r>
              <a:rPr lang="pl-PL" dirty="0" smtClean="0"/>
              <a:t>f) choroby </a:t>
            </a:r>
            <a:r>
              <a:rPr lang="pl-PL" dirty="0"/>
              <a:t>zakaźne,</a:t>
            </a:r>
          </a:p>
          <a:p>
            <a:pPr marL="0" lvl="0" indent="0">
              <a:buNone/>
            </a:pPr>
            <a:r>
              <a:rPr lang="pl-PL" dirty="0" smtClean="0"/>
              <a:t>g) choroby </a:t>
            </a:r>
            <a:r>
              <a:rPr lang="pl-PL" dirty="0"/>
              <a:t>zakaźne dla dzieci,</a:t>
            </a:r>
          </a:p>
          <a:p>
            <a:pPr marL="0" lvl="0" indent="0">
              <a:buNone/>
            </a:pPr>
            <a:r>
              <a:rPr lang="pl-PL" dirty="0" smtClean="0"/>
              <a:t>h) kardiochirurgia</a:t>
            </a:r>
            <a:r>
              <a:rPr lang="pl-PL" dirty="0"/>
              <a:t>,</a:t>
            </a:r>
          </a:p>
          <a:p>
            <a:pPr marL="0" lvl="0" indent="0">
              <a:buNone/>
            </a:pPr>
            <a:r>
              <a:rPr lang="pl-PL" dirty="0" smtClean="0"/>
              <a:t>i) kardiochirurgia </a:t>
            </a:r>
            <a:r>
              <a:rPr lang="pl-PL" dirty="0"/>
              <a:t>dla dzieci,</a:t>
            </a:r>
          </a:p>
          <a:p>
            <a:pPr marL="0" lvl="0" indent="0">
              <a:buNone/>
            </a:pPr>
            <a:r>
              <a:rPr lang="pl-PL" dirty="0" smtClean="0"/>
              <a:t>j) kardiologia </a:t>
            </a:r>
            <a:r>
              <a:rPr lang="pl-PL" dirty="0"/>
              <a:t>dla dzieci,</a:t>
            </a:r>
          </a:p>
          <a:p>
            <a:pPr marL="0" lvl="0" indent="0">
              <a:buNone/>
            </a:pPr>
            <a:r>
              <a:rPr lang="pl-PL" dirty="0" smtClean="0"/>
              <a:t>k) neurochirurgia</a:t>
            </a:r>
            <a:r>
              <a:rPr lang="pl-PL" dirty="0"/>
              <a:t>,</a:t>
            </a:r>
          </a:p>
          <a:p>
            <a:pPr marL="0" lvl="0" indent="0">
              <a:buNone/>
            </a:pPr>
            <a:r>
              <a:rPr lang="pl-PL" dirty="0" smtClean="0"/>
              <a:t>l) neurochirurgia </a:t>
            </a:r>
            <a:r>
              <a:rPr lang="pl-PL" dirty="0"/>
              <a:t>dla dzieci,</a:t>
            </a:r>
          </a:p>
          <a:p>
            <a:pPr marL="0" lvl="0" indent="0">
              <a:buNone/>
            </a:pPr>
            <a:r>
              <a:rPr lang="pl-PL" dirty="0" smtClean="0"/>
              <a:t>m) neurologia </a:t>
            </a:r>
            <a:r>
              <a:rPr lang="pl-PL" dirty="0"/>
              <a:t>dla dzieci,</a:t>
            </a:r>
          </a:p>
          <a:p>
            <a:pPr marL="0" lvl="0" indent="0">
              <a:buNone/>
            </a:pPr>
            <a:r>
              <a:rPr lang="pl-PL" dirty="0" smtClean="0"/>
              <a:t>n) okulistyka </a:t>
            </a:r>
            <a:r>
              <a:rPr lang="pl-PL" dirty="0"/>
              <a:t>dla dzieci,</a:t>
            </a:r>
          </a:p>
          <a:p>
            <a:pPr marL="0" lvl="0" indent="0">
              <a:buNone/>
            </a:pPr>
            <a:r>
              <a:rPr lang="pl-PL" dirty="0" smtClean="0"/>
              <a:t>o) ortopedia </a:t>
            </a:r>
            <a:r>
              <a:rPr lang="pl-PL" dirty="0"/>
              <a:t>i traumatologia narządu ruchu dla dzieci,</a:t>
            </a:r>
          </a:p>
          <a:p>
            <a:pPr marL="0" lvl="0" indent="0">
              <a:buNone/>
            </a:pPr>
            <a:r>
              <a:rPr lang="pl-PL" dirty="0" smtClean="0"/>
              <a:t>p) otorynolaryngologia </a:t>
            </a:r>
            <a:r>
              <a:rPr lang="pl-PL" dirty="0"/>
              <a:t>dla dzieci,</a:t>
            </a:r>
          </a:p>
          <a:p>
            <a:pPr marL="0" lvl="0" indent="0">
              <a:buNone/>
            </a:pPr>
            <a:r>
              <a:rPr lang="pl-PL" dirty="0" smtClean="0"/>
              <a:t>q) toksykologia </a:t>
            </a:r>
            <a:r>
              <a:rPr lang="pl-PL" dirty="0"/>
              <a:t>kliniczna,</a:t>
            </a:r>
          </a:p>
          <a:p>
            <a:pPr marL="0" lvl="0" indent="0">
              <a:buNone/>
            </a:pPr>
            <a:r>
              <a:rPr lang="pl-PL" dirty="0"/>
              <a:t>r</a:t>
            </a:r>
            <a:r>
              <a:rPr lang="pl-PL" dirty="0" smtClean="0"/>
              <a:t>) toksykologia </a:t>
            </a:r>
            <a:r>
              <a:rPr lang="pl-PL" dirty="0"/>
              <a:t>kliniczna dla dzieci,</a:t>
            </a:r>
          </a:p>
          <a:p>
            <a:pPr marL="0" lvl="0" indent="0">
              <a:buNone/>
            </a:pPr>
            <a:r>
              <a:rPr lang="pl-PL" dirty="0" smtClean="0"/>
              <a:t>s) transplantologia </a:t>
            </a:r>
            <a:r>
              <a:rPr lang="pl-PL" dirty="0"/>
              <a:t>kliniczna,</a:t>
            </a:r>
          </a:p>
          <a:p>
            <a:pPr marL="0" lvl="0" indent="0">
              <a:buNone/>
            </a:pPr>
            <a:r>
              <a:rPr lang="pl-PL" dirty="0" smtClean="0"/>
              <a:t>t) transplantologia </a:t>
            </a:r>
            <a:r>
              <a:rPr lang="pl-PL" dirty="0"/>
              <a:t>kliniczna dla dzieci,</a:t>
            </a:r>
          </a:p>
          <a:p>
            <a:pPr marL="0" lvl="0" indent="0">
              <a:buNone/>
            </a:pPr>
            <a:r>
              <a:rPr lang="pl-PL" dirty="0" smtClean="0"/>
              <a:t>u) urologia </a:t>
            </a:r>
            <a:r>
              <a:rPr lang="pl-PL" dirty="0"/>
              <a:t>dla dzieci;</a:t>
            </a:r>
          </a:p>
          <a:p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624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35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marL="0" lvl="0" indent="0">
              <a:buNone/>
            </a:pPr>
            <a:r>
              <a:rPr lang="pl-PL" dirty="0" smtClean="0"/>
              <a:t>4) poziom </a:t>
            </a:r>
            <a:r>
              <a:rPr lang="pl-PL" dirty="0"/>
              <a:t>szpitali onkologicznych i pulmonologicznych:</a:t>
            </a:r>
          </a:p>
          <a:p>
            <a:pPr marL="0" indent="0">
              <a:buNone/>
            </a:pPr>
            <a:r>
              <a:rPr lang="pl-PL" dirty="0"/>
              <a:t>a) szpitale onkologiczne </a:t>
            </a:r>
            <a:r>
              <a:rPr lang="pl-PL" dirty="0" smtClean="0"/>
              <a:t>– </a:t>
            </a:r>
            <a:r>
              <a:rPr lang="pl-PL" dirty="0"/>
              <a:t>profile: </a:t>
            </a:r>
          </a:p>
          <a:p>
            <a:pPr marL="0" indent="0">
              <a:buNone/>
            </a:pPr>
            <a:r>
              <a:rPr lang="pl-PL" dirty="0"/>
              <a:t>- brachyterapia,</a:t>
            </a:r>
          </a:p>
          <a:p>
            <a:pPr marL="0" indent="0">
              <a:buNone/>
            </a:pPr>
            <a:r>
              <a:rPr lang="pl-PL" dirty="0"/>
              <a:t>- ginekologia onkologiczna, </a:t>
            </a:r>
          </a:p>
          <a:p>
            <a:pPr marL="0" indent="0">
              <a:buNone/>
            </a:pPr>
            <a:r>
              <a:rPr lang="pl-PL" dirty="0"/>
              <a:t>- chemioterapia hospitalizacja,</a:t>
            </a:r>
          </a:p>
          <a:p>
            <a:pPr marL="0" indent="0">
              <a:buNone/>
            </a:pPr>
            <a:r>
              <a:rPr lang="pl-PL" dirty="0"/>
              <a:t>- chirurgia onkologiczna,</a:t>
            </a:r>
          </a:p>
          <a:p>
            <a:pPr marL="0" indent="0">
              <a:buNone/>
            </a:pPr>
            <a:r>
              <a:rPr lang="pl-PL" dirty="0"/>
              <a:t>- chirurgia onkologiczna dla dzieci,</a:t>
            </a:r>
          </a:p>
          <a:p>
            <a:pPr marL="0" indent="0">
              <a:buNone/>
            </a:pPr>
            <a:r>
              <a:rPr lang="pl-PL" dirty="0"/>
              <a:t>- hematologia,</a:t>
            </a:r>
          </a:p>
          <a:p>
            <a:pPr marL="0" indent="0">
              <a:buNone/>
            </a:pPr>
            <a:r>
              <a:rPr lang="pl-PL" dirty="0"/>
              <a:t>- onkologia i hematologia dziecięca,</a:t>
            </a:r>
          </a:p>
          <a:p>
            <a:pPr marL="0" indent="0">
              <a:buNone/>
            </a:pPr>
            <a:r>
              <a:rPr lang="pl-PL" dirty="0"/>
              <a:t>- onkologia kliniczna,</a:t>
            </a:r>
          </a:p>
          <a:p>
            <a:pPr marL="0" indent="0">
              <a:buNone/>
            </a:pPr>
            <a:r>
              <a:rPr lang="pl-PL" dirty="0"/>
              <a:t>- radioterapia,</a:t>
            </a:r>
          </a:p>
          <a:p>
            <a:pPr marL="0" indent="0">
              <a:buNone/>
            </a:pPr>
            <a:r>
              <a:rPr lang="pl-PL" dirty="0"/>
              <a:t>- terapia izotopowa,</a:t>
            </a:r>
          </a:p>
          <a:p>
            <a:pPr marL="0" indent="0">
              <a:buNone/>
            </a:pPr>
            <a:r>
              <a:rPr lang="pl-PL" dirty="0"/>
              <a:t>b) szpitale pulmonologiczne </a:t>
            </a:r>
            <a:r>
              <a:rPr lang="pl-PL" dirty="0" smtClean="0"/>
              <a:t>– </a:t>
            </a:r>
            <a:r>
              <a:rPr lang="pl-PL" dirty="0"/>
              <a:t>profile:</a:t>
            </a:r>
          </a:p>
          <a:p>
            <a:pPr marL="0" indent="0">
              <a:buNone/>
            </a:pPr>
            <a:r>
              <a:rPr lang="pl-PL" dirty="0"/>
              <a:t>- choroby płuc,</a:t>
            </a:r>
          </a:p>
          <a:p>
            <a:pPr marL="0" indent="0">
              <a:buNone/>
            </a:pPr>
            <a:r>
              <a:rPr lang="pl-PL" dirty="0"/>
              <a:t>- chirurgia klatki piersiowej;</a:t>
            </a:r>
          </a:p>
          <a:p>
            <a:pPr marL="0" lvl="0" indent="0">
              <a:buNone/>
            </a:pP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0236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36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marL="0" lvl="0" indent="0">
              <a:buNone/>
            </a:pPr>
            <a:r>
              <a:rPr lang="pl-PL" dirty="0" smtClean="0"/>
              <a:t>5) poziom </a:t>
            </a:r>
            <a:r>
              <a:rPr lang="pl-PL" dirty="0"/>
              <a:t>szpitali pediatrycznych – profile: wszystkie profile dla dzieci w zakresie leczenia szpitalnego</a:t>
            </a:r>
            <a:r>
              <a:rPr lang="pl-PL" dirty="0" smtClean="0"/>
              <a:t>;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 smtClean="0"/>
              <a:t>6) poziom </a:t>
            </a:r>
            <a:r>
              <a:rPr lang="pl-PL" dirty="0"/>
              <a:t>szpitali ogólnopolskich – profile: wszystkie profile realizowane na podstawie umowy w zakresie leczenia szpitalnego z Narodowym Funduszem Zdrowia przez podmioty, o których mowa w art. 95n ust. 3 pkt 2 lit. a ustawy. </a:t>
            </a:r>
          </a:p>
          <a:p>
            <a:pPr marL="0" indent="0">
              <a:buNone/>
            </a:pPr>
            <a:endParaRPr lang="pl-PL" dirty="0"/>
          </a:p>
          <a:p>
            <a:pPr marL="0" lvl="0" indent="0">
              <a:buNone/>
            </a:pP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7919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37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§</a:t>
            </a:r>
            <a:r>
              <a:rPr lang="pl-PL" dirty="0"/>
              <a:t> 3. </a:t>
            </a:r>
            <a:r>
              <a:rPr lang="pl-PL" dirty="0" smtClean="0"/>
              <a:t>Ustala </a:t>
            </a:r>
            <a:r>
              <a:rPr lang="pl-PL" dirty="0"/>
              <a:t>się następujące kryteria kwalifikacji świadczeniodawców </a:t>
            </a:r>
            <a:r>
              <a:rPr lang="pl-PL" dirty="0" smtClean="0"/>
              <a:t> do </a:t>
            </a:r>
            <a:r>
              <a:rPr lang="pl-PL" dirty="0"/>
              <a:t>poszczególnych </a:t>
            </a:r>
            <a:r>
              <a:rPr lang="pl-PL" dirty="0" smtClean="0"/>
              <a:t>poziomów zabezpieczenia</a:t>
            </a:r>
            <a:r>
              <a:rPr lang="pl-PL" dirty="0"/>
              <a:t>: </a:t>
            </a:r>
          </a:p>
          <a:p>
            <a:pPr marL="0" lvl="0" indent="0">
              <a:buNone/>
            </a:pPr>
            <a:r>
              <a:rPr lang="pl-PL" dirty="0" smtClean="0"/>
              <a:t>1) do </a:t>
            </a:r>
            <a:r>
              <a:rPr lang="pl-PL" dirty="0"/>
              <a:t>poziomu szpitali I stopnia  kwalifikuje się świadczeniodawców, spełniających  łącznie następujące kryteria:</a:t>
            </a:r>
          </a:p>
          <a:p>
            <a:pPr marL="0" lvl="0" indent="0">
              <a:buNone/>
            </a:pPr>
            <a:r>
              <a:rPr lang="pl-PL" dirty="0" smtClean="0"/>
              <a:t>a) udzielają </a:t>
            </a:r>
            <a:r>
              <a:rPr lang="pl-PL" dirty="0"/>
              <a:t>świadczeń w ramach co najmniej 2 profili określonych w § 2 pkt 1, </a:t>
            </a:r>
          </a:p>
          <a:p>
            <a:pPr marL="0" lvl="0" indent="0">
              <a:buNone/>
            </a:pPr>
            <a:r>
              <a:rPr lang="pl-PL" dirty="0" smtClean="0"/>
              <a:t>b) udział </a:t>
            </a:r>
            <a:r>
              <a:rPr lang="pl-PL" dirty="0"/>
              <a:t>liczby hospitalizacji zakończonych najpóźniej w następnym dniu od dnia przyjęcia, w ramach profili określonych w § 2 pkt 1, jest mniejszy niż 50% liczby hospitalizacji realizowanych w ramach tych profili, w okresie ostatniego roku kalendarzowego</a:t>
            </a:r>
          </a:p>
          <a:p>
            <a:pPr marL="0" indent="0">
              <a:buNone/>
            </a:pPr>
            <a:r>
              <a:rPr lang="pl-PL" dirty="0"/>
              <a:t>– pod warunkiem niezakwalifikowania do poziomu wymienionego w pkt 2–5 oraz poziomu ogólnopolskiego</a:t>
            </a:r>
            <a:r>
              <a:rPr lang="pl-PL" dirty="0" smtClean="0"/>
              <a:t>;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8864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38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pl-PL" dirty="0" smtClean="0"/>
              <a:t>2</a:t>
            </a:r>
            <a:r>
              <a:rPr lang="pl-PL" dirty="0"/>
              <a:t>) do poziomu szpitali II stopnia kwalifikuje się świadczeniodawców udzielających świadczeń w ramach profili anestezjologia i intensywna terapia lub anestezjologia i intensywna terapia dla dzieci (jeden z poziomów referencyjnych) oraz łącznie w ramach co najmniej 6 profili określonych w § 2 pkt 1 i 2, w tym co najmniej 3 profili określonych w § 2 pkt 2, pod warunkiem niezakwalifikowania do poziomu wymienionego w ust. 3–5 oraz poziomu ogólnopolskiego</a:t>
            </a:r>
            <a:r>
              <a:rPr lang="pl-PL" dirty="0" smtClean="0"/>
              <a:t>;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91203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39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dirty="0"/>
              <a:t>) do poziomu szpitali III stopnia kwalifikuje się świadczeniodawców udzielających świadczeń w ramach profili anestezjologia i intensywna terapia lub anestezjologia i intensywna terapia dla dzieci (jeden z poziomów referencyjnych) oraz w ramach co najmniej ośmiu profili określonych w § 2 pkt 1–3, w tym co najmniej trzech profili określonych w § 2 pkt 3, pod warunkiem niezakwalifikowania do poziomu wymienionego w ust. 4 i 5 oraz poziomu ogólnopolskiego</a:t>
            </a:r>
            <a:r>
              <a:rPr lang="pl-PL" dirty="0" smtClean="0"/>
              <a:t>;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65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e ściętym i zaokrąglonym rogiem 7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Grupy wiekowe na podstawie </a:t>
            </a:r>
            <a:r>
              <a:rPr lang="pl-PL" dirty="0"/>
              <a:t>danych z Głównego Urzędu Statystycznego </a:t>
            </a:r>
            <a:r>
              <a:rPr lang="pl-PL" dirty="0" smtClean="0"/>
              <a:t>(stan </a:t>
            </a:r>
            <a:r>
              <a:rPr lang="pl-PL" dirty="0"/>
              <a:t>w dniu 30 VI 2015 r</a:t>
            </a:r>
            <a:r>
              <a:rPr lang="pl-PL" dirty="0" smtClean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4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424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2900" dirty="0" smtClean="0">
                <a:solidFill>
                  <a:schemeClr val="tx1"/>
                </a:solidFill>
              </a:rPr>
              <a:t>Powiat wodzisławski w liczbach (populacja) cz. 3</a:t>
            </a:r>
            <a:r>
              <a:rPr lang="pl-PL" sz="2900" dirty="0" smtClean="0"/>
              <a:t/>
            </a:r>
            <a:br>
              <a:rPr lang="pl-PL" sz="2900" dirty="0" smtClean="0"/>
            </a:br>
            <a:endParaRPr lang="pl-PL" sz="2900" dirty="0"/>
          </a:p>
        </p:txBody>
      </p:sp>
      <p:sp>
        <p:nvSpPr>
          <p:cNvPr id="13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07704" y="6381328"/>
            <a:ext cx="4968552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</a:t>
            </a:r>
            <a:r>
              <a:rPr lang="pl-PL" dirty="0" smtClean="0"/>
              <a:t>w 2015 roku</a:t>
            </a:r>
            <a:endParaRPr lang="pl-PL" dirty="0"/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541036"/>
              </p:ext>
            </p:extLst>
          </p:nvPr>
        </p:nvGraphicFramePr>
        <p:xfrm>
          <a:off x="642855" y="2276872"/>
          <a:ext cx="785829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80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40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) do poziomu szpitali onkologicznych i pulmonologicznych:</a:t>
            </a:r>
          </a:p>
          <a:p>
            <a:pPr marL="0" indent="0">
              <a:buNone/>
            </a:pPr>
            <a:r>
              <a:rPr lang="pl-PL" dirty="0"/>
              <a:t>a) do poziomu szpitali onkologicznych kwalifikuje się świadczeniodawców udzielających świadczeń w ramach co najmniej trzech profili określonych w § 2 pkt 4 lit. a, w przypadku których powyżej 50% przypada na świadczenia należące do tych profili w okresie ostatniego zamkniętego roku, pod warunkiem niezakwalifikowania do poziomu wymienionego w ust. 5 oraz poziomu ogólnopolskiego,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</a:t>
            </a:r>
            <a:r>
              <a:rPr lang="pl-PL" dirty="0"/>
              <a:t>) do poziomu szpitali pulmonologicznych, kwalifikuje się świadczeniodawców udzielających świadczeń w ramach dwóch profili określonych w § 2 pkt 4 lit b – dla dorosłych lub dla dzieci, w przypadku których co najmniej 50% przypada na świadczenia należących do tych </a:t>
            </a:r>
            <a:r>
              <a:rPr lang="pl-PL" dirty="0" smtClean="0"/>
              <a:t>profili w </a:t>
            </a:r>
            <a:r>
              <a:rPr lang="pl-PL" dirty="0"/>
              <a:t>ciągu ostatniego zamkniętego roku, pod warunkiem niezakwalifikowania do poziomu wymienionego w ust. 5 oraz poziomu ogólnopolskiego;  </a:t>
            </a:r>
          </a:p>
          <a:p>
            <a:pPr marL="0" lvl="0" indent="0">
              <a:buNone/>
            </a:pP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31008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9961816">
            <a:off x="2488739" y="2967335"/>
            <a:ext cx="4166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+mj-lt"/>
              </a:rPr>
              <a:t>PROJEKT</a:t>
            </a:r>
            <a:endParaRPr lang="pl-PL" sz="5400" b="1" cap="none" spc="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3217-F8F9-4A63-9A8F-1355866D7C04}" type="slidenum">
              <a:rPr lang="pl-PL" smtClean="0"/>
              <a:t>41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 smtClean="0"/>
              <a:t>5) do </a:t>
            </a:r>
            <a:r>
              <a:rPr lang="pl-PL" dirty="0"/>
              <a:t>poziomu szpitali pediatrycznych kwalifikuje się świadczeniodawców udzielających świadczeń w ramach profilu anestezjologia i intensywna terapia dla dzieci (jeden z poziomów referencyjnych) oraz w ramach co najmniej 3 profili dla dzieci, w przypadku których powyżej 75% przypada na świadczenia należące do tych profili w okresie ostatniego zamkniętego roku, pod warunkiem niezakwalifikowania do poziomu ogólnopolskiego;</a:t>
            </a:r>
          </a:p>
          <a:p>
            <a:pPr marL="0" lvl="0" indent="0">
              <a:buNone/>
            </a:pPr>
            <a:endParaRPr lang="pl-PL" dirty="0" smtClean="0"/>
          </a:p>
          <a:p>
            <a:pPr marL="0" lvl="0" indent="0">
              <a:buNone/>
            </a:pPr>
            <a:r>
              <a:rPr lang="pl-PL" dirty="0" smtClean="0"/>
              <a:t>6) do </a:t>
            </a:r>
            <a:r>
              <a:rPr lang="pl-PL" dirty="0"/>
              <a:t>poziomu szpitali ogólnopolskich kwalifikuje się świadczeniodawców, o których mowa w art. 95n ust. 3 pkt 2 lit. a ustawy, udzielających świadczeń opieki zdrowotnej w ramach profili, o których mowa w §2 ust. 1 pkt 6.  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</a:rPr>
              <a:t>Projekt rozporządzenia Ministra Zdrowia</a:t>
            </a:r>
            <a:endParaRPr lang="pl-PL" dirty="0"/>
          </a:p>
        </p:txBody>
      </p:sp>
      <p:sp>
        <p:nvSpPr>
          <p:cNvPr id="7" name="Symbol zastępczy stopki 4"/>
          <p:cNvSpPr txBox="1">
            <a:spLocks/>
          </p:cNvSpPr>
          <p:nvPr/>
        </p:nvSpPr>
        <p:spPr>
          <a:xfrm>
            <a:off x="1979712" y="6381328"/>
            <a:ext cx="4896544" cy="365760"/>
          </a:xfrm>
          <a:prstGeom prst="rect">
            <a:avLst/>
          </a:prstGeom>
        </p:spPr>
        <p:txBody>
          <a:bodyPr vert="horz"/>
          <a:lstStyle>
            <a:defPPr>
              <a:defRPr lang="pl-PL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Świadczenia zdrowotne w powiecie wodzisławskim w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47995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/>
          </a:p>
          <a:p>
            <a:pPr marL="0" indent="0" algn="ctr">
              <a:buNone/>
            </a:pPr>
            <a:r>
              <a:rPr lang="pl-PL" sz="4400" dirty="0" smtClean="0"/>
              <a:t>Dziękuję </a:t>
            </a:r>
            <a:r>
              <a:rPr lang="pl-PL" sz="4400" dirty="0"/>
              <a:t>za uwagę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42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83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e ściętym i zaokrąglonym rogiem 7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Liczba leczonych mieszkańców powiatu wodzisławskiego</a:t>
            </a:r>
          </a:p>
          <a:p>
            <a:pPr marL="0" indent="0">
              <a:buNone/>
            </a:pPr>
            <a:r>
              <a:rPr lang="pl-PL" dirty="0" smtClean="0"/>
              <a:t>w zestawieniu z jego populacją w grupach wiekowych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5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2900" dirty="0" smtClean="0">
                <a:solidFill>
                  <a:schemeClr val="tx1"/>
                </a:solidFill>
              </a:rPr>
              <a:t>Powiat wodzisławski w liczbach (populacja) cz. 4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07704" y="6381328"/>
            <a:ext cx="4968552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</a:t>
            </a:r>
            <a:r>
              <a:rPr lang="pl-PL" dirty="0" smtClean="0"/>
              <a:t>w 2015 roku</a:t>
            </a:r>
            <a:endParaRPr lang="pl-PL" dirty="0"/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039977"/>
              </p:ext>
            </p:extLst>
          </p:nvPr>
        </p:nvGraphicFramePr>
        <p:xfrm>
          <a:off x="611560" y="2492896"/>
          <a:ext cx="792088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86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/>
              <a:t>Liczba </a:t>
            </a:r>
            <a:r>
              <a:rPr lang="pl-PL" sz="2000" dirty="0" smtClean="0"/>
              <a:t>świadczeniodawców oraz liczba miejsc </a:t>
            </a:r>
            <a:r>
              <a:rPr lang="pl-PL" sz="2000" dirty="0"/>
              <a:t>realizacji świadczeń (</a:t>
            </a:r>
            <a:r>
              <a:rPr lang="pl-PL" sz="2000" dirty="0" smtClean="0"/>
              <a:t>poradni/oddziałów</a:t>
            </a:r>
            <a:r>
              <a:rPr lang="pl-PL" sz="2000" dirty="0"/>
              <a:t>) </a:t>
            </a:r>
            <a:r>
              <a:rPr lang="pl-PL" sz="2000" dirty="0" smtClean="0"/>
              <a:t>z </a:t>
            </a:r>
            <a:r>
              <a:rPr lang="pl-PL" sz="2000" dirty="0"/>
              <a:t>uwzględnieniem </a:t>
            </a:r>
            <a:r>
              <a:rPr lang="pl-PL" sz="2000" dirty="0" smtClean="0"/>
              <a:t>rodzaju, na </a:t>
            </a:r>
            <a:r>
              <a:rPr lang="pl-PL" sz="2000" dirty="0"/>
              <a:t>terenie powiatu </a:t>
            </a:r>
            <a:r>
              <a:rPr lang="pl-PL" sz="2000" dirty="0" smtClean="0"/>
              <a:t>wodzisławskiego</a:t>
            </a:r>
            <a:endParaRPr lang="pl-PL" sz="2000" dirty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6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Zabezpieczenie dostępu do świadczeń cz. 1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07704" y="6381328"/>
            <a:ext cx="4968552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</a:t>
            </a:r>
            <a:r>
              <a:rPr lang="pl-PL" dirty="0" smtClean="0"/>
              <a:t>w 2015 roku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946260"/>
              </p:ext>
            </p:extLst>
          </p:nvPr>
        </p:nvGraphicFramePr>
        <p:xfrm>
          <a:off x="873125" y="2276871"/>
          <a:ext cx="7399175" cy="3915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535"/>
                <a:gridCol w="1397759"/>
                <a:gridCol w="1209540"/>
                <a:gridCol w="1036748"/>
                <a:gridCol w="1283593"/>
              </a:tblGrid>
              <a:tr h="55141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Rodzaj  świadczenia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świadczeniodawców (wg unikalnych identyfikatorów)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oddziałów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poradni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pozostałych (inne niż oddział/poradnia)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>
                    <a:solidFill>
                      <a:srgbClr val="727CA3"/>
                    </a:solidFill>
                  </a:tcPr>
                </a:tc>
              </a:tr>
              <a:tr h="3199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PODSTAWOWA OPIEKA ZDROWOTNA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43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66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3199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AMBULATORYJNA OPIEKA SPECJALISTYCZNA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37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81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16338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LECZENIE SZPITALNE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22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3199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OPIEKA PSYCHIATRYCZNA I LECZENIE UZALEŻNIEŃ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16338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REHABILITACJA LECZNICZA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16338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LECZENIE STOMATOLOGICZNE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34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37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3199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PROFILAKTYCZNE PROGRAMY ZDROWOTNE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3199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ŚWIADCZENIA ZDROWOTNE KONTRAKTOWANE ODRĘBNIE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3199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ZAOPATRZENIE W WYROBY MEDYCZNE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22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35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3199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ŚWIADCZENIA PIELĘGNACYJNE I OPIEKUŃCZE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16338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OPIEKA PALIATYWNA I HOSPICYJNA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  <a:tr h="16338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RATOWNICTWO MEDYCZNE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 dirty="0">
                          <a:effectLst/>
                        </a:rPr>
                        <a:t>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9264" marR="9264" marT="926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5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 smtClean="0"/>
              <a:t>Rodzaje wykonywanych świadczeń na terenie powiatu wodzisławskiego </a:t>
            </a:r>
          </a:p>
          <a:p>
            <a:pPr marL="0" indent="0">
              <a:buNone/>
            </a:pPr>
            <a:r>
              <a:rPr lang="pl-PL" sz="2000" dirty="0" smtClean="0"/>
              <a:t>w 2015 roku – kwota planu</a:t>
            </a:r>
            <a:endParaRPr lang="pl-PL" sz="2000" dirty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7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Zabezpieczenie dostępu do świadczeń cz. 2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07704" y="6381328"/>
            <a:ext cx="4968552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</a:t>
            </a:r>
            <a:r>
              <a:rPr lang="pl-PL" dirty="0" smtClean="0"/>
              <a:t>w 2015 roku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500198"/>
              </p:ext>
            </p:extLst>
          </p:nvPr>
        </p:nvGraphicFramePr>
        <p:xfrm>
          <a:off x="2195736" y="2348880"/>
          <a:ext cx="4660900" cy="3421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5700"/>
                <a:gridCol w="965200"/>
              </a:tblGrid>
              <a:tr h="219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Rodzaj  świadczenia</a:t>
                      </a:r>
                      <a:endParaRPr lang="pl-PL" sz="11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Plan - kwota</a:t>
                      </a:r>
                      <a:endParaRPr lang="pl-PL" sz="11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LECZENIE SZPITALNE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69 988 325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OPIEKA PSYCHIATRYCZNA I LECZENIE UZALEŻNIEŃ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15 825 250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AMBULATORYJNA OPIEKA SPECJALISTYCZNA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15 288 043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RATOWNICTWO MEDYCZNE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6 311 708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 dirty="0">
                          <a:effectLst/>
                        </a:rPr>
                        <a:t>LECZENIE STOMATOLOGICZNE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5 341 535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REHABILITACJA LECZNICZA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4 785 146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ŚWIADCZENIA ZDROWOTNE KONTRAKTOWANE ODRĘBNIE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4 774 034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ŚWIADCZENIA PIELĘGNACYJNE I OPIEKUŃCZE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3 131 815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52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PODSTAWOWA OPIEKA ZDROWOTNA - ŚWIADCZENIA NOCNEJ I ŚWIĄTECZNEJ OPIEKI</a:t>
                      </a:r>
                      <a:br>
                        <a:rPr lang="pl-PL" sz="1100" u="none" strike="noStrike">
                          <a:effectLst/>
                        </a:rPr>
                      </a:b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2 912 400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PROFILAKTYCZNE PROGRAMY ZDROWOTNE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267 751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OPIEKA PALIATYWNA I HOSPICYJNA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>
                          <a:effectLst/>
                        </a:rPr>
                        <a:t>193 684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>
                          <a:effectLst/>
                        </a:rPr>
                        <a:t>ZAOPATRZENIE W WYROBY MEDYCZNE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u="none" strike="noStrike" dirty="0" smtClean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7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2015 roku spośród </a:t>
            </a:r>
            <a:r>
              <a:rPr lang="pl-PL" dirty="0"/>
              <a:t>157 892 mieszkańców </a:t>
            </a:r>
            <a:r>
              <a:rPr lang="pl-PL" dirty="0" smtClean="0"/>
              <a:t>powiatu</a:t>
            </a:r>
          </a:p>
          <a:p>
            <a:pPr marL="0" indent="0">
              <a:buNone/>
            </a:pPr>
            <a:r>
              <a:rPr lang="pl-PL" dirty="0"/>
              <a:t>w</a:t>
            </a:r>
            <a:r>
              <a:rPr lang="pl-PL" dirty="0" smtClean="0"/>
              <a:t>odzisławskiego leczonych było </a:t>
            </a:r>
            <a:r>
              <a:rPr lang="pl-PL" dirty="0"/>
              <a:t>125 122 osób</a:t>
            </a:r>
            <a:r>
              <a:rPr lang="pl-PL" dirty="0" smtClean="0"/>
              <a:t>, w tym:</a:t>
            </a:r>
          </a:p>
          <a:p>
            <a:r>
              <a:rPr lang="pl-PL" dirty="0"/>
              <a:t>84 388 tylko </a:t>
            </a:r>
            <a:r>
              <a:rPr lang="pl-PL" dirty="0" smtClean="0"/>
              <a:t>na terenie swojego powiatu</a:t>
            </a:r>
          </a:p>
          <a:p>
            <a:r>
              <a:rPr lang="pl-PL" dirty="0"/>
              <a:t>6 613 tylko </a:t>
            </a:r>
            <a:r>
              <a:rPr lang="pl-PL" dirty="0" smtClean="0"/>
              <a:t>poza powiatem (na terenie woj. śląskiego)</a:t>
            </a:r>
          </a:p>
          <a:p>
            <a:r>
              <a:rPr lang="pl-PL" dirty="0" smtClean="0"/>
              <a:t>34 121 </a:t>
            </a:r>
            <a:r>
              <a:rPr lang="pl-PL" dirty="0"/>
              <a:t>na </a:t>
            </a:r>
            <a:r>
              <a:rPr lang="pl-PL" dirty="0" smtClean="0"/>
              <a:t>terenie swojego powiatu oraz </a:t>
            </a:r>
            <a:r>
              <a:rPr lang="pl-PL" dirty="0"/>
              <a:t>poza powiatem (na terenie woj. śląskiego)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8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Pacjenci – miejsca leczenia cz. 1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8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smtClean="0"/>
              <a:t>Porównanie liczby świadczeń udzielanych w powiecie </a:t>
            </a:r>
          </a:p>
          <a:p>
            <a:pPr marL="0" indent="0">
              <a:buNone/>
            </a:pPr>
            <a:r>
              <a:rPr lang="pl-PL" sz="2400" dirty="0" smtClean="0"/>
              <a:t>wodzisławskim oraz poza nim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1026" name="Picture 2" descr="C:\Users\dplaczek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1328"/>
            <a:ext cx="936104" cy="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ze ściętym i zaokrąglonym rogiem 8"/>
          <p:cNvSpPr/>
          <p:nvPr/>
        </p:nvSpPr>
        <p:spPr>
          <a:xfrm>
            <a:off x="467544" y="116632"/>
            <a:ext cx="8208912" cy="936104"/>
          </a:xfrm>
          <a:prstGeom prst="snipRoundRect">
            <a:avLst/>
          </a:prstGeom>
          <a:gradFill>
            <a:gsLst>
              <a:gs pos="0">
                <a:srgbClr val="233883">
                  <a:alpha val="72941"/>
                </a:srgb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28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233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2648" y="6381328"/>
            <a:ext cx="1981200" cy="365760"/>
          </a:xfrm>
        </p:spPr>
        <p:txBody>
          <a:bodyPr/>
          <a:lstStyle/>
          <a:p>
            <a:fld id="{D1C43217-F8F9-4A63-9A8F-1355866D7C04}" type="slidenum">
              <a:rPr lang="pl-PL" smtClean="0"/>
              <a:t>9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Pacjenci – miejsca leczenia cz. 2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896544" cy="365760"/>
          </a:xfrm>
        </p:spPr>
        <p:txBody>
          <a:bodyPr/>
          <a:lstStyle/>
          <a:p>
            <a:r>
              <a:rPr lang="pl-PL" dirty="0" smtClean="0"/>
              <a:t>Świadczenia zdrowotne w powiecie </a:t>
            </a:r>
            <a:r>
              <a:rPr lang="pl-PL" dirty="0"/>
              <a:t>wodzisławskim w </a:t>
            </a:r>
            <a:r>
              <a:rPr lang="pl-PL" dirty="0" smtClean="0"/>
              <a:t>2015 roku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917754"/>
              </p:ext>
            </p:extLst>
          </p:nvPr>
        </p:nvGraphicFramePr>
        <p:xfrm>
          <a:off x="920750" y="2492896"/>
          <a:ext cx="7302500" cy="3218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3178"/>
                <a:gridCol w="1255611"/>
                <a:gridCol w="1001537"/>
                <a:gridCol w="1022591"/>
                <a:gridCol w="1019583"/>
              </a:tblGrid>
              <a:tr h="50405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Rodzaj  świadczenia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Świadczenia udzielane w powiecie </a:t>
                      </a:r>
                      <a:r>
                        <a:rPr lang="pl-PL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wodzisławskim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Świadczenia udzielane poza powiatem wodzisławskim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świadczeń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Udział procentowy liczby świadczeń</a:t>
                      </a:r>
                      <a:endParaRPr lang="pl-PL" sz="1000" b="1" i="0" u="none" strike="noStrike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świadczeń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 procentowy liczby świadczeń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9525" marR="9525" marT="9525" marB="0" anchor="ctr">
                    <a:solidFill>
                      <a:srgbClr val="727CA3"/>
                    </a:solidFill>
                  </a:tcPr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PODSTAWOWA OPIEKA ZDROWOTNA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596 350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93,67%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40 267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6,33%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AMBULATORYJNA OPIEKA SPECJALISTYCZNA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216 254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73,42%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78 286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26,58%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LECZENIE SZPITALNE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35 534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61,72%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22 042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38,28%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OPIEKA PSYCHIATRYCZNA I LECZENIE UZALEŻNIEŃ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19 898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60,89%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12 778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39,11%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REHABILITACJA LECZNICZA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49 979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88,38%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6 571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11,62%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LECZENIE STOMATOLOGICZNE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53 101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86,31%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8 421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13,69%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PROFILAKTYCZNE PROGRAMY ZDROWOTNE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329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11,54%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2 521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88,46%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ŚWIADCZENIA ZDROWOTNE KONTRAKTOWANE ODRĘBNIE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8 766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71,89%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3 428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28,11%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ŚWIADCZENIA PIELĘGNACYJNE I OPIEKUŃCZE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2 134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88,55%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276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11,45%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OPIEKA PALIATYWNA I HOSPICYJNA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343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59,76%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231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40,24%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RATOWNICTWO MEDYCZNE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8 293  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89,83%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939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10,17%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30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POMOC DORAŹNA I TRANSPORT SANITARNY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47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100,00%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1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8469</TotalTime>
  <Words>3968</Words>
  <Application>Microsoft Office PowerPoint</Application>
  <PresentationFormat>Pokaz na ekranie (4:3)</PresentationFormat>
  <Paragraphs>1127</Paragraphs>
  <Slides>42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Początek</vt:lpstr>
      <vt:lpstr>Dostęp do świadczeń zdrowotnych  w powiecie wodzisławskim w 2015 roku</vt:lpstr>
      <vt:lpstr>   Powiat wodzisławski w liczbach (populacja) cz. 1 </vt:lpstr>
      <vt:lpstr> Powiat wodzisławski w liczbach (populacja) cz. 2 </vt:lpstr>
      <vt:lpstr> Powiat wodzisławski w liczbach (populacja) cz. 3 </vt:lpstr>
      <vt:lpstr> Powiat wodzisławski w liczbach (populacja) cz. 4 </vt:lpstr>
      <vt:lpstr> Zabezpieczenie dostępu do świadczeń cz. 1 </vt:lpstr>
      <vt:lpstr> Zabezpieczenie dostępu do świadczeń cz. 2 </vt:lpstr>
      <vt:lpstr> Pacjenci – miejsca leczenia cz. 1 </vt:lpstr>
      <vt:lpstr> Pacjenci – miejsca leczenia cz. 2 </vt:lpstr>
      <vt:lpstr> Pacjenci – miejsca leczenia cz. 3 </vt:lpstr>
      <vt:lpstr> Pacjenci – miejsca leczenia cz. 4 </vt:lpstr>
      <vt:lpstr> Pacjenci – miejsca leczenia cz. 5 </vt:lpstr>
      <vt:lpstr> Pacjenci – miejsca leczenia cz. 6 </vt:lpstr>
      <vt:lpstr> Pacjenci – miejsca leczenia cz. 7 </vt:lpstr>
      <vt:lpstr> Plan w roku 2015  dla trzech powiatów woj. śląskiego </vt:lpstr>
      <vt:lpstr> Recepty cz. 1 </vt:lpstr>
      <vt:lpstr> Recepty cz. 2 </vt:lpstr>
      <vt:lpstr> Recepty cz. 3 </vt:lpstr>
      <vt:lpstr> Produkty kontraktowe </vt:lpstr>
      <vt:lpstr> AOS – rozpoznania cz. 1  Wartość świadczeń </vt:lpstr>
      <vt:lpstr> AOS – rozpoznania cz. 2  Liczba pacjentów </vt:lpstr>
      <vt:lpstr> LECZENIE SZPITALNE  – rozpoznania cz. 1 Wartość świadczeń </vt:lpstr>
      <vt:lpstr> LECZENIE SZPITALNE – rozpoznania cz. 2 Liczba pacjentów </vt:lpstr>
      <vt:lpstr> Informacje dodatkowe </vt:lpstr>
      <vt:lpstr> Informacje dodatkowe </vt:lpstr>
      <vt:lpstr>Projekt ustawy o świadczeniach opieki zdrowotnej</vt:lpstr>
      <vt:lpstr>Projekt ustawy o świadczeniach opieki zdrowotnej</vt:lpstr>
      <vt:lpstr>Projekt ustawy o świadczeniach opieki zdrowotnej</vt:lpstr>
      <vt:lpstr>Projekt ustawy o świadczeniach opieki zdrowotnej</vt:lpstr>
      <vt:lpstr>Projekt ustawy o świadczeniach opieki zdrowotnej</vt:lpstr>
      <vt:lpstr>Projekt rozporządzenia Ministra Zdrowia</vt:lpstr>
      <vt:lpstr>Projekt rozporządzenia Ministra Zdrowia</vt:lpstr>
      <vt:lpstr>Projekt rozporządzenia Ministra Zdrowia</vt:lpstr>
      <vt:lpstr>Projekt rozporządzenia Ministra Zdrowia</vt:lpstr>
      <vt:lpstr>Projekt rozporządzenia Ministra Zdrowia</vt:lpstr>
      <vt:lpstr>Projekt rozporządzenia Ministra Zdrowia</vt:lpstr>
      <vt:lpstr>Projekt rozporządzenia Ministra Zdrowia</vt:lpstr>
      <vt:lpstr>Projekt rozporządzenia Ministra Zdrowia</vt:lpstr>
      <vt:lpstr>Projekt rozporządzenia Ministra Zdrowia</vt:lpstr>
      <vt:lpstr>Projekt rozporządzenia Ministra Zdrowia</vt:lpstr>
      <vt:lpstr>Projekt rozporządzenia Ministra Zdrowia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Płaczek Dariusz</dc:creator>
  <cp:lastModifiedBy>Płaczek Dariusz</cp:lastModifiedBy>
  <cp:revision>444</cp:revision>
  <dcterms:created xsi:type="dcterms:W3CDTF">2016-04-04T12:37:29Z</dcterms:created>
  <dcterms:modified xsi:type="dcterms:W3CDTF">2016-10-07T06:33:02Z</dcterms:modified>
</cp:coreProperties>
</file>