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91" r:id="rId22"/>
    <p:sldId id="295" r:id="rId23"/>
    <p:sldId id="277" r:id="rId24"/>
    <p:sldId id="278" r:id="rId25"/>
    <p:sldId id="279" r:id="rId26"/>
    <p:sldId id="280" r:id="rId27"/>
    <p:sldId id="281" r:id="rId28"/>
    <p:sldId id="294" r:id="rId29"/>
    <p:sldId id="292" r:id="rId30"/>
    <p:sldId id="283" r:id="rId31"/>
    <p:sldId id="284" r:id="rId32"/>
    <p:sldId id="293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8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BF231-3BB8-4A71-85B3-3A0DE7DD84D8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5436A-F29D-4413-A4A6-D15BD45BB9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23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A688F6-AF75-403D-B2C9-2A994985530E}" type="datetimeFigureOut">
              <a:rPr lang="pl-PL" smtClean="0"/>
              <a:t>2016-10-13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8B127B-7BC2-4745-A202-4DB2491BF0C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229600" cy="352839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/>
                <a:ea typeface="Times New Roman"/>
              </a:rPr>
              <a:t>   </a:t>
            </a:r>
            <a:r>
              <a:rPr lang="pl-PL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„</a:t>
            </a:r>
            <a:r>
              <a:rPr lang="pl-PL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Program współpracy Powiatu Wodzisławskiego z organizacjami poza­rządowymi oraz podmiotami prowadzącymi działalność pożytku publicznego na 2017 rok”</a:t>
            </a:r>
            <a:endParaRPr lang="pl-PL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400800" cy="1600200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2018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104456"/>
          </a:xfrm>
        </p:spPr>
        <p:txBody>
          <a:bodyPr>
            <a:noAutofit/>
          </a:bodyPr>
          <a:lstStyle/>
          <a:p>
            <a:pPr algn="l"/>
            <a:r>
              <a:rPr lang="pl-PL" sz="4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Finansowe formy współpracy</a:t>
            </a:r>
            <a:r>
              <a:rPr lang="pl-PL" sz="24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zlecanie organizacjom zadań publicznych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Powiatu Wodzisławskiego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wraz z udzieleniem dotacji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 sfinansowanie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lub dofinansowanie ich realizacji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 przeprowadzeniu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otwartego konkursu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ofert,</a:t>
            </a:r>
            <a:b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zlecanie organizacjom zadań publicznych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wraz z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udzieleniem dotacji na sfinansowanie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lub dofinansowanie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ich realizacji w trybie art. 19a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ustawy,</a:t>
            </a:r>
            <a:b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zawieranie umów o wykonanie inicjatywy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lokalnej,</a:t>
            </a:r>
            <a:b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udzielanie organizacjom zamówień w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trybie przepisów </a:t>
            </a:r>
            <a:r>
              <a:rPr lang="pl-PL" sz="2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ustawy Prawo zamówień </a:t>
            </a:r>
            <a:r>
              <a:rPr lang="pl-PL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publicznych.</a:t>
            </a:r>
            <a:endParaRPr lang="pl-PL" sz="2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28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104456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Pozafinansowe formy współpracy</a:t>
            </a:r>
            <a:r>
              <a:rPr lang="pl-PL" sz="2000" dirty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wzajemne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informowanie się o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planowanych kierunkach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działalności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i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współdziałania w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celu zharmonizowania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tych kierunków działań poprzez:</a:t>
            </a:r>
            <a:b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publikowanie ważnych informacji w „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Wieściach Powiatu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Wodzisławskiego” oraz na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stronie internetowej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Powiatu lub na </a:t>
            </a:r>
            <a:r>
              <a:rPr lang="pl-PL" sz="20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facebooku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udział przedstawicieli organizacji w obradach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sesji Rady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Powiatu oraz Komisjach Rady Powiatu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udział w konferencjach,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seminariach, warsztatach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szkoleniach i innych spotkaniach,</a:t>
            </a:r>
            <a:b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współpraca z organizacjami przy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organizowaniu imprez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własnych Powiatu</a:t>
            </a:r>
            <a:r>
              <a:rPr lang="pl-PL" sz="2000" b="0" dirty="0">
                <a:latin typeface="Times New Roman" pitchFamily="18" charset="0"/>
                <a:cs typeface="Times New Roman" pitchFamily="18" charset="0"/>
              </a:rPr>
              <a:t>,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89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445624" cy="3528392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Pozafinansowe formy współpracy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udostępnienie elektronicznego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systemu składania wniosków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 sfinansowanie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lub dofinansowania realizacji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zadań publicznych,</a:t>
            </a:r>
            <a:b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organizowanie lub współorganizowanie szkoleń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konferencji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spotkań służących m. in. w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ymianie doświadczeń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mających na celu podniesienie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sprawności funkcjonowania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organizacji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tworzenie w razie potrzeby przez Zarząd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wspólnych zespołów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zadaniowych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charakterze doradczym </a:t>
            </a:r>
            <a:r>
              <a:rPr lang="pl-PL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 inicjatywnym</a:t>
            </a:r>
            <a: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8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104456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Pozafinansowe formy współpracy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konsultowanie projektów aktów prawa miejscowego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 dziedzinach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dotyczących działalności statutowej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organizacji w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oparciu o uchwałę Rady Powiatu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Wodzisławskiego podjętą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na podstawie przepisu art. 5 ust. 5 ustawy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7. promowanie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działalności organizacji dotyczącą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realizacji zadań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publicznych Powiatu, na które organizacje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otrzymały dofinansowanie,</a:t>
            </a:r>
            <a:b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promowanie idei przekazywania 1 %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podatku dochodowego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od osób fizycznych na rzecz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organizacji o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statusie pożytku publicznego działających na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terenie powiatu,</a:t>
            </a:r>
            <a:b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możliwość objęcia patronatem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Starosty Wodzisławskiego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przedsięwzięć realizowanych w </a:t>
            </a:r>
            <a:r>
              <a:rPr lang="pl-PL" sz="2000" b="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ramach działalności </a:t>
            </a:r>
            <a:r>
              <a:rPr lang="pl-PL" sz="2000" b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pożytku publicznego przez organizacje,</a:t>
            </a:r>
            <a:endParaRPr lang="pl-PL" sz="2000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6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104456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Pozafinansowe formy współpracy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udostępnianie organizacjom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materiałów informacyjnych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oraz promujących Powiat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współpraca z organizacjami w zakresie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tworzenia programów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zakresu doradztwa zawodowego,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pomocy psychologiczno-pedagogicznej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programów profilaktycznych,</a:t>
            </a:r>
            <a:b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wspólną realizację programów, przedsięwzięć na rzecz edukacji z organizacjami wspierającymi szkolnictwo zawodowe,</a:t>
            </a:r>
            <a:b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partnerstwo w realizacji programów edukacyjnych,</a:t>
            </a:r>
            <a:b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działalność Powiatowej Rady Działalności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Pożytku Publicznego.</a:t>
            </a:r>
            <a:endParaRPr lang="pl-PL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66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288032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Priorytetowe zadania publiczne</a:t>
            </a:r>
            <a:br>
              <a:rPr lang="pl-PL" sz="36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6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Powiatu Wodzisławskiego </a:t>
            </a: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na 2017 </a:t>
            </a:r>
            <a:r>
              <a:rPr lang="pl-PL" sz="36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r.</a:t>
            </a:r>
            <a:endParaRPr lang="pl-PL" sz="1600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47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pl-PL" sz="3600" i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Kultura i ochrona </a:t>
            </a:r>
            <a:r>
              <a:rPr lang="pl-PL" sz="36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dóbr kultury</a:t>
            </a:r>
            <a:endParaRPr lang="pl-PL" sz="1600" dirty="0"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47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3384376"/>
          </a:xfrm>
        </p:spPr>
        <p:txBody>
          <a:bodyPr>
            <a:noAutofit/>
          </a:bodyPr>
          <a:lstStyle/>
          <a:p>
            <a:pPr algn="l"/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Kultura </a:t>
            </a:r>
            <a:r>
              <a:rPr lang="pl-PL" sz="3200" i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 ochrona dóbr </a:t>
            </a:r>
            <a:r>
              <a:rPr lang="pl-PL" sz="32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kultury</a:t>
            </a:r>
            <a:r>
              <a:rPr lang="pl-PL" sz="3200" i="1" dirty="0" smtClean="0">
                <a:solidFill>
                  <a:schemeClr val="accent6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6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1)promowanie tradycji kulturalno-społecznych i twórczości ludowej Powiatu,</a:t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2)organizowanie na terenie powiatu plenerowych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imprez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kulturalnych o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zasięgu lokalnym i regionalnym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3)organizowanie na terenie powiatu wydarzeń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kulturalnych w szczególności:</a:t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festiwali, koncertów, konkursów, przeglądów,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spektakli, występów artystycznych,</a:t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4)wydawanie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niekomercyjnych publikacji poświęconych kulturze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Powiatu.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79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0"/>
            <a:ext cx="8229600" cy="3284984"/>
          </a:xfrm>
        </p:spPr>
        <p:txBody>
          <a:bodyPr>
            <a:noAutofit/>
          </a:bodyPr>
          <a:lstStyle/>
          <a:p>
            <a:pPr algn="ctr"/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Dotacje na zadania publiczne</a:t>
            </a:r>
            <a:br>
              <a:rPr lang="pl-PL" sz="3200" dirty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z zakresu kultury w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371301"/>
              </p:ext>
            </p:extLst>
          </p:nvPr>
        </p:nvGraphicFramePr>
        <p:xfrm>
          <a:off x="1731065" y="1478415"/>
          <a:ext cx="5681870" cy="4531409"/>
        </p:xfrm>
        <a:graphic>
          <a:graphicData uri="http://schemas.openxmlformats.org/drawingml/2006/table">
            <a:tbl>
              <a:tblPr/>
              <a:tblGrid>
                <a:gridCol w="100465"/>
                <a:gridCol w="267907"/>
                <a:gridCol w="2132097"/>
                <a:gridCol w="2120934"/>
                <a:gridCol w="960002"/>
                <a:gridCol w="100465"/>
              </a:tblGrid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343256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Lp.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Nazwa podmiotu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Tytuł zadania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Przyznana kwota dotacji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5572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Otwarty konkurs ofert - wpłynęło 13 ofert z czego 2 spełniły wymogi formalne.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Zarząd zdecydował o przyznaniu dotacji 2 podmiotom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35162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Stowarzyszenie Społeczno-Kulturalne SATURATOR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"Pani zabija pana - festiwal kryminału"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6 020,00 zł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35162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Fundacja Akademia Rozwoju Kreatywnego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"Malujemy razem piekny Powiat Wodzisławski"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4 224,00 zł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0093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kwota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10 244,00 zł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 PODSTAWIE ART. 19 A- TZW. „MAŁE GRANTY”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Fundacja Muzyczna Orkiestry </a:t>
                      </a:r>
                      <a:b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KWK Anna im. Wiktora Kamczyka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"Powiatowe inspiracje muzyczne"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6 940,00 zł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Fundacja Muzyczna Orkiestry </a:t>
                      </a:r>
                      <a:b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KWK Anna im. Wiktora Kamczyka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"Muzyką do serca matki"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2 048,00 zł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52744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Fundacja Teatru Wodzisławskiej Ulicy - TWU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"Aktywizacja społeczno-kulturalna Powiatu Wodzisławskiego"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2 700,00 zł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0093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</a:t>
                      </a:r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KWOTA PRZEZNACZONA </a:t>
                      </a:r>
                      <a:r>
                        <a:rPr lang="pl-PL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</a:t>
                      </a:r>
                      <a:r>
                        <a:rPr lang="pl-PL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pl-PL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ZADANIA</a:t>
                      </a:r>
                      <a:endParaRPr lang="pl-PL" sz="1200" b="1" i="0" u="none" strike="noStrike" dirty="0">
                        <a:solidFill>
                          <a:srgbClr val="FFFFFF"/>
                        </a:solidFill>
                        <a:effectLst/>
                        <a:latin typeface="Cambria"/>
                      </a:endParaRP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21 932,00 zł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6744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72" marR="8372" marT="83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056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pl-PL" sz="3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Sport</a:t>
            </a:r>
            <a:endParaRPr lang="pl-PL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9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pl-PL" sz="2800" b="1" dirty="0" smtClean="0">
                <a:latin typeface="Times New Roman"/>
                <a:ea typeface="Times New Roman"/>
              </a:rPr>
              <a:t>   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Program określa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cel 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główny i cele szczegółowe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formy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zasady oraz zakres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przedmiotowy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współpracy 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Powiatu z organizacjami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okres 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realizacji Programu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priorytetowe zadania publiczne,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sposób 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realizacji Programu,</a:t>
            </a:r>
          </a:p>
        </p:txBody>
      </p:sp>
    </p:spTree>
    <p:extLst>
      <p:ext uri="{BB962C8B-B14F-4D97-AF65-F5344CB8AC3E}">
        <p14:creationId xmlns:p14="http://schemas.microsoft.com/office/powerpoint/2010/main" val="995356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3384376"/>
          </a:xfrm>
        </p:spPr>
        <p:txBody>
          <a:bodyPr>
            <a:noAutofit/>
          </a:bodyPr>
          <a:lstStyle/>
          <a:p>
            <a:pPr algn="l"/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Sport</a:t>
            </a:r>
            <a:r>
              <a:rPr lang="pl-PL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1)organizowanie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imprez sportowo-rekreacyjnych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także widowisk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sportowych odbywających się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dla mieszkańców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terenie powiatu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2)organizowanie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zajęć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sportowo-rekreacyjnych, niemających na celu zdobycie kwalifikacji sportowych w danej dziedzinie sportu, ze szczególnym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uwzględnieniem dzieci i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młodzieży Powiatu,</a:t>
            </a:r>
            <a:b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3)organizowanie amatorskich zawodów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sportowych dla mieszkańców na</a:t>
            </a:r>
            <a:b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terenie powiatu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4)wspieranie działań mających na celu </a:t>
            </a:r>
            <a:r>
              <a:rPr lang="pl-PL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realizację opracowań </a:t>
            </a:r>
            <a:r>
              <a:rPr lang="pl-PL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publikacji sportowych.</a:t>
            </a:r>
            <a:endParaRPr lang="pl-PL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56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0"/>
            <a:ext cx="8229600" cy="3284984"/>
          </a:xfrm>
        </p:spPr>
        <p:txBody>
          <a:bodyPr>
            <a:noAutofit/>
          </a:bodyPr>
          <a:lstStyle/>
          <a:p>
            <a:pPr algn="ctr"/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Dotacje na zadania publiczne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z zakresu sportu w 2016 r.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339850" y="1948656"/>
          <a:ext cx="6464300" cy="3590925"/>
        </p:xfrm>
        <a:graphic>
          <a:graphicData uri="http://schemas.openxmlformats.org/drawingml/2006/table">
            <a:tbl>
              <a:tblPr/>
              <a:tblGrid>
                <a:gridCol w="114300"/>
                <a:gridCol w="304800"/>
                <a:gridCol w="2425700"/>
                <a:gridCol w="2413000"/>
                <a:gridCol w="1092200"/>
                <a:gridCol w="114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Lp.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Nazwa podmiotu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Tytuł zadania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Przyznana kwota dotacji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Otwarty konkurs ofert - wpłynęło 21 ofert z czego 9 spełniły wymogi formalne.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Zarząd zdecydował o przyznaniu dotacji 7 podmiotom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Uczniowski Międzyszkolny Klub Sportowy Marklowice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"Puchar Śląska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 Ogólnopolskie Spotkanie UKS w biegach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na nartorolkach"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7 640,00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Siatkarski Klub Górnik Radlin z siedzibą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Radlinie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"IV Grand PrIx Starosty Wodzisławskiego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siatkówce plażowej"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8 900,00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Klub Sportowy "FORMA"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Wodzisławiu Śląskim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z siedzibą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Wodzisławiu Śląskim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"III Mistrzostwa Powiatu Wodzisławskiego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Nordic Walking"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3 675,00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Klub Sportowy "FORMA"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Wodzisławiu Śląskim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z siedzibą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Wodzisławiu Śląskim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"Festiwal Biegowy 2016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 Puchar Starosty Powiatu Wodzisławskiego"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4 520,00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272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0"/>
            <a:ext cx="8229600" cy="3284984"/>
          </a:xfrm>
        </p:spPr>
        <p:txBody>
          <a:bodyPr>
            <a:noAutofit/>
          </a:bodyPr>
          <a:lstStyle/>
          <a:p>
            <a:pPr algn="ctr"/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Dotacje na zadania publiczne</a:t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z zakresu sportu w 2016 r.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971252"/>
              </p:ext>
            </p:extLst>
          </p:nvPr>
        </p:nvGraphicFramePr>
        <p:xfrm>
          <a:off x="1339850" y="1972469"/>
          <a:ext cx="6464300" cy="3543300"/>
        </p:xfrm>
        <a:graphic>
          <a:graphicData uri="http://schemas.openxmlformats.org/drawingml/2006/table">
            <a:tbl>
              <a:tblPr/>
              <a:tblGrid>
                <a:gridCol w="114300"/>
                <a:gridCol w="304800"/>
                <a:gridCol w="2425700"/>
                <a:gridCol w="2413000"/>
                <a:gridCol w="1092200"/>
                <a:gridCol w="114300"/>
              </a:tblGrid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Klub Sportowy "FORMA"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Wodzisławiu Śląskim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z siedzibą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Wodzisławiu Śląskim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"Wieczorny Bieg Drużynowy </a:t>
                      </a:r>
                      <a:r>
                        <a:rPr lang="pl-PL" sz="1000" b="1" i="1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Pod Księżycem </a:t>
                      </a: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 Puchar Starosty Powiatu Wodzisławskiego"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4 760,00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Stowarzyszenie "Czyń Dobro" na Rzecz Niepełnosprawnych Uczniów i Absolwentów Szkół i Placówek Specjalnych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Wodzisławiu Śląskim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"V Powiatowy Integracyjny Turniej 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Kręgle dla osób niepełnosprawnych intelektualnie"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1 570,00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Stowarzyszenie Karkoszka CUP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"Rozpowszechnienie Rozgrywek Karkoszka Cup wśród mieszkańców Powiatu Wodzisławskiego"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8 935,00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kwota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40 000,00 zł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 PODSTAWIE ART. 19 A- TZW. „MAŁE GRANTY”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Klub Sportowy "Gosław" Jedłownik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"Rodzinny dzień sportu"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5 000,00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KWOTA PRZEZNACZONA NA </a:t>
                      </a:r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 ZADANIA</a:t>
                      </a:r>
                      <a:endParaRPr lang="pl-PL" sz="1400" b="1" i="0" u="none" strike="noStrike" dirty="0">
                        <a:solidFill>
                          <a:srgbClr val="FFFF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45 000,00 zł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05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pl-PL" sz="3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Turystyka i krajoznawstwo</a:t>
            </a:r>
            <a:endParaRPr lang="pl-PL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38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3384376"/>
          </a:xfrm>
        </p:spPr>
        <p:txBody>
          <a:bodyPr>
            <a:noAutofit/>
          </a:bodyPr>
          <a:lstStyle/>
          <a:p>
            <a:pPr algn="l"/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Turystyka i </a:t>
            </a: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krajoznawstwo</a:t>
            </a:r>
            <a:br>
              <a:rPr lang="pl-PL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 smtClean="0">
                <a:latin typeface="Times New Roman" pitchFamily="18" charset="0"/>
                <a:cs typeface="Times New Roman" pitchFamily="18" charset="0"/>
              </a:rPr>
              <a:t>1)organizowanie </a:t>
            </a:r>
            <a:r>
              <a:rPr lang="pl-PL" sz="2400" b="0" dirty="0">
                <a:latin typeface="Times New Roman" pitchFamily="18" charset="0"/>
                <a:cs typeface="Times New Roman" pitchFamily="18" charset="0"/>
              </a:rPr>
              <a:t>imprez i przedsięwzięć </a:t>
            </a:r>
            <a:r>
              <a:rPr lang="pl-PL" sz="2400" b="0" dirty="0" smtClean="0">
                <a:latin typeface="Times New Roman" pitchFamily="18" charset="0"/>
                <a:cs typeface="Times New Roman" pitchFamily="18" charset="0"/>
              </a:rPr>
              <a:t>turystycznych odbywających się dla mieszkańców na terenie powiatu,</a:t>
            </a:r>
            <a:br>
              <a:rPr lang="pl-PL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>
                <a:latin typeface="Times New Roman" pitchFamily="18" charset="0"/>
                <a:cs typeface="Times New Roman" pitchFamily="18" charset="0"/>
              </a:rPr>
              <a:t>2)wspieranie inicjatyw mających na celu </a:t>
            </a:r>
            <a:r>
              <a:rPr lang="pl-PL" sz="2400" b="0" dirty="0" smtClean="0">
                <a:latin typeface="Times New Roman" pitchFamily="18" charset="0"/>
                <a:cs typeface="Times New Roman" pitchFamily="18" charset="0"/>
              </a:rPr>
              <a:t>upowszechnianie, promocję oraz rozwój turystyki i krajoznawstwa,</a:t>
            </a:r>
            <a:br>
              <a:rPr lang="pl-PL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b="0" dirty="0">
                <a:latin typeface="Times New Roman" pitchFamily="18" charset="0"/>
                <a:cs typeface="Times New Roman" pitchFamily="18" charset="0"/>
              </a:rPr>
            </a:br>
            <a:r>
              <a:rPr lang="pl-PL" sz="2400" b="0" dirty="0" smtClean="0">
                <a:latin typeface="Times New Roman" pitchFamily="18" charset="0"/>
                <a:cs typeface="Times New Roman" pitchFamily="18" charset="0"/>
              </a:rPr>
              <a:t>3)wydawanie niekomercyjnych publikacji </a:t>
            </a:r>
            <a:r>
              <a:rPr lang="pl-PL" sz="2400" b="0" dirty="0">
                <a:latin typeface="Times New Roman" pitchFamily="18" charset="0"/>
                <a:cs typeface="Times New Roman" pitchFamily="18" charset="0"/>
              </a:rPr>
              <a:t>promujących </a:t>
            </a:r>
            <a:r>
              <a:rPr lang="pl-PL" sz="2400" b="0" dirty="0" smtClean="0">
                <a:latin typeface="Times New Roman" pitchFamily="18" charset="0"/>
                <a:cs typeface="Times New Roman" pitchFamily="18" charset="0"/>
              </a:rPr>
              <a:t>Powiat   w zakresie krajoznawstwa </a:t>
            </a:r>
            <a:r>
              <a:rPr lang="pl-PL" sz="2400" b="0" dirty="0">
                <a:latin typeface="Times New Roman" pitchFamily="18" charset="0"/>
                <a:cs typeface="Times New Roman" pitchFamily="18" charset="0"/>
              </a:rPr>
              <a:t>i turystyki.</a:t>
            </a:r>
            <a:endParaRPr lang="pl-PL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20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Dotacje na zadania publiczne</a:t>
            </a:r>
            <a:br>
              <a:rPr lang="pl-PL" sz="3600" dirty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zakresu turystyki </a:t>
            </a:r>
            <a:r>
              <a:rPr lang="pl-PL" sz="36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krajoznawstwa 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w 2016 r.</a:t>
            </a:r>
            <a:endParaRPr lang="pl-PL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549988"/>
              </p:ext>
            </p:extLst>
          </p:nvPr>
        </p:nvGraphicFramePr>
        <p:xfrm>
          <a:off x="1339850" y="2520156"/>
          <a:ext cx="6464300" cy="2447925"/>
        </p:xfrm>
        <a:graphic>
          <a:graphicData uri="http://schemas.openxmlformats.org/drawingml/2006/table">
            <a:tbl>
              <a:tblPr/>
              <a:tblGrid>
                <a:gridCol w="114300"/>
                <a:gridCol w="304800"/>
                <a:gridCol w="2425700"/>
                <a:gridCol w="2413000"/>
                <a:gridCol w="1092200"/>
                <a:gridCol w="114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Lp.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Nazwa podmiotu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Tytuł zadania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Przyznana kwota dotacji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 PODSTAWIE ART. 19 A- TZW. „MAŁE GRANTY”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Stowarzyszenie na Rzecz Rozwoju Kultury Fizycznej i Sportu Wsi Krostoszowice "Inter Krostoszowice"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"Rajd Rowerowy urokliwymi zakątkami Powiatu Wodzisławskiego"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4 950,00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KWOTA PRZEZNACZONA NA </a:t>
                      </a:r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ZADANIE</a:t>
                      </a:r>
                      <a:endParaRPr lang="pl-PL" sz="1400" b="1" i="0" u="none" strike="noStrike" dirty="0">
                        <a:solidFill>
                          <a:srgbClr val="FFFF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4 950,00 zł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102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pl-PL" sz="3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Ochrona i promocja zdrowia</a:t>
            </a:r>
            <a:endParaRPr lang="pl-PL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02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104456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Ochrona i promocja zdrowia</a:t>
            </a:r>
            <a:r>
              <a:rPr lang="pl-PL" sz="2000" i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i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1)podejmowanie działań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edukacyjnych dla mieszkańców powiatu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ze szczególnym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uwzględnieniem dzieci i młodzieży na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temat zasad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racjonalnego odżywiania i chorób, do których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może doprowadzić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nieprawidłowe odżywianie tj. otyłość, nadwaga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anoreksja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bulimia, </a:t>
            </a:r>
            <a:r>
              <a:rPr lang="pl-PL" sz="18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ortoreksja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2)podejmowanie działań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 zakresie profilaktyki uzależnień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wśród dzieci i młodzieży powiatu od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dopalaczy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narkotyków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alkoholu, komputera, </a:t>
            </a:r>
            <a:r>
              <a:rPr lang="pl-PL" sz="18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internetu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hazardu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pornografii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telefonu, </a:t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3)edukowanie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 zakresie udzielania pierwszej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pomocy przedmedycznej,</a:t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4)upowszechnianie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wiedzy na temat zdrowia psychicznego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kształtowania </a:t>
            </a:r>
            <a:r>
              <a:rPr lang="pl-PL" sz="18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 stylów życia korzystnych dla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zdrowia psychicznego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rozwijania umiejętności radzenia sobie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 sytuacjach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zagrażających zdrowiu psychicznemu.</a:t>
            </a:r>
            <a:endParaRPr lang="pl-PL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44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3024336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Ochrona i promocja </a:t>
            </a: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zdrowia</a:t>
            </a:r>
            <a:r>
              <a:rPr lang="pl-PL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)podejmowanie działań w zakresie profilaktyki i korekcji wad postawy wśród dzieci    i młodzieży powiatu,</a:t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)podejmowanie działań </a:t>
            </a:r>
            <a:r>
              <a:rPr lang="pl-PL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 zakresie profilaktyki </a:t>
            </a:r>
            <a: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higieny jamy ustnej wśród dzieci         i młodzieży powiatu., </a:t>
            </a:r>
            <a:br>
              <a:rPr lang="pl-PL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862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0"/>
            <a:ext cx="8373616" cy="3284984"/>
          </a:xfrm>
        </p:spPr>
        <p:txBody>
          <a:bodyPr>
            <a:noAutofit/>
          </a:bodyPr>
          <a:lstStyle/>
          <a:p>
            <a:pPr algn="ctr"/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Dotacje na zadania publiczne</a:t>
            </a:r>
            <a:br>
              <a:rPr lang="pl-PL" sz="3200" dirty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z zakresu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ochrony i promocji zdrowia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242092"/>
              </p:ext>
            </p:extLst>
          </p:nvPr>
        </p:nvGraphicFramePr>
        <p:xfrm>
          <a:off x="1331640" y="1268760"/>
          <a:ext cx="6464300" cy="3190875"/>
        </p:xfrm>
        <a:graphic>
          <a:graphicData uri="http://schemas.openxmlformats.org/drawingml/2006/table">
            <a:tbl>
              <a:tblPr/>
              <a:tblGrid>
                <a:gridCol w="114300"/>
                <a:gridCol w="304800"/>
                <a:gridCol w="2425700"/>
                <a:gridCol w="2413000"/>
                <a:gridCol w="1092200"/>
                <a:gridCol w="114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Lp.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Nazwa podmiotu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Tytuł zadania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Przyznana kwota dotacji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Otwarty konkurs ofert - wpłynęło 6 ofert z czego 1 spełniła wymogi formalne.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Zarząd zdecydował o przyznaniu dotacji 1 podmiotowi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Stowarzyszenie "Czyń Dobro" na Rzecz Niepełnosprawnych Uczniów i Absolwentów Szkół i Placówek Specjalnych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 Wodzisławiu Śląskim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</a:t>
                      </a:r>
                      <a:r>
                        <a:rPr lang="pl-PL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Pokonchaj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autyzm"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5 000,00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kwota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5 000,00 zł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KWOTA PRZEZNACZONA NA </a:t>
                      </a:r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ZADANIE</a:t>
                      </a:r>
                      <a:endParaRPr lang="pl-PL" sz="1400" b="1" i="0" u="none" strike="noStrike" dirty="0">
                        <a:solidFill>
                          <a:srgbClr val="FFFF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5 000,00 zł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34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032448"/>
          </a:xfrm>
        </p:spPr>
        <p:txBody>
          <a:bodyPr>
            <a:noAutofit/>
          </a:bodyPr>
          <a:lstStyle/>
          <a:p>
            <a:pPr algn="l"/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wysokość </a:t>
            </a: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środków planowanych na </a:t>
            </a: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jego realizację,</a:t>
            </a:r>
            <a:b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sposób </a:t>
            </a: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oceny realizacji Programu</a:t>
            </a: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informację </a:t>
            </a: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 sposobie tworzenia </a:t>
            </a: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Programu oraz               o przebiegu </a:t>
            </a: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konsultacji</a:t>
            </a: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5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tryb </a:t>
            </a: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powoływania i zasady działania komisji</a:t>
            </a:r>
            <a:b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konkursowych do opiniowania ofert </a:t>
            </a: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 otwartych </a:t>
            </a: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konkursach ofert na </a:t>
            </a:r>
            <a:r>
              <a:rPr lang="pl-PL" sz="25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realizację zadań </a:t>
            </a:r>
            <a:r>
              <a:rPr lang="pl-PL" sz="25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publicznych Powiatu Wodzisławskiego.</a:t>
            </a:r>
          </a:p>
        </p:txBody>
      </p:sp>
    </p:spTree>
    <p:extLst>
      <p:ext uri="{BB962C8B-B14F-4D97-AF65-F5344CB8AC3E}">
        <p14:creationId xmlns:p14="http://schemas.microsoft.com/office/powerpoint/2010/main" val="1182641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2448272"/>
          </a:xfrm>
        </p:spPr>
        <p:txBody>
          <a:bodyPr>
            <a:noAutofit/>
          </a:bodyPr>
          <a:lstStyle/>
          <a:p>
            <a:pPr algn="ctr"/>
            <a:r>
              <a:rPr lang="pl-PL" sz="3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Wspieranie osób niepełnosprawnych</a:t>
            </a:r>
            <a:endParaRPr lang="pl-PL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34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032448"/>
          </a:xfrm>
        </p:spPr>
        <p:txBody>
          <a:bodyPr>
            <a:noAutofit/>
          </a:bodyPr>
          <a:lstStyle/>
          <a:p>
            <a:pPr algn="l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Wspieranie osób niepełnosprawnych</a:t>
            </a:r>
            <a:r>
              <a:rPr lang="pl-PL" sz="1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i="1" dirty="0">
                <a:latin typeface="Times New Roman" pitchFamily="18" charset="0"/>
                <a:cs typeface="Times New Roman" pitchFamily="18" charset="0"/>
              </a:rPr>
            </a:b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1)prowadzenie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działalności na rzecz 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niepełnosprawnych mieszkańców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powiatu,</a:t>
            </a:r>
            <a:br>
              <a:rPr lang="pl-PL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2)prowadzenie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rehabilitacji osób 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niepełnosprawnych w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różnych typach placówek przy udziale rodziców i opiekunów,</a:t>
            </a:r>
            <a:br>
              <a:rPr lang="pl-PL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3)prowadzenie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grupowych i indywidualnych zajęć, które:</a:t>
            </a:r>
            <a:br>
              <a:rPr lang="pl-PL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a)mają na celu nabywanie, rozwijanie i 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podtrzymywanie umiejętności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niezbędnych do samodzielnego 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funkcjonowania osób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niepełnosprawnych,</a:t>
            </a:r>
            <a:br>
              <a:rPr lang="pl-PL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b)rozwijają umiejętności sprawnego komunikowania 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się z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otoczeniem osób z uszkodzeniem słuchu, mowy, z 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autyzmem i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z niepełnosprawnością intelektualną;</a:t>
            </a:r>
            <a:br>
              <a:rPr lang="pl-PL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4)organizowanie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lokalnych i regionalnych imprez kulturalnych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, sportowych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, turystycznych i rekreacyjnych dla 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osób z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niepełnoprawnością, wspierających ich aktywność w </a:t>
            </a: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tych dziedzinach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17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0"/>
            <a:ext cx="8856984" cy="4005064"/>
          </a:xfrm>
        </p:spPr>
        <p:txBody>
          <a:bodyPr>
            <a:noAutofit/>
          </a:bodyPr>
          <a:lstStyle/>
          <a:p>
            <a:pPr algn="ctr"/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i="1" dirty="0" smtClean="0">
                <a:solidFill>
                  <a:schemeClr val="accent6"/>
                </a:solidFill>
              </a:rPr>
              <a:t/>
            </a:r>
            <a:br>
              <a:rPr lang="pl-PL" sz="3200" i="1" dirty="0" smtClean="0">
                <a:solidFill>
                  <a:schemeClr val="accent6"/>
                </a:solidFill>
              </a:rPr>
            </a:br>
            <a:r>
              <a:rPr lang="pl-PL" sz="3200" i="1" dirty="0">
                <a:solidFill>
                  <a:schemeClr val="accent6"/>
                </a:solidFill>
              </a:rPr>
              <a:t/>
            </a:r>
            <a:br>
              <a:rPr lang="pl-PL" sz="3200" i="1" dirty="0">
                <a:solidFill>
                  <a:schemeClr val="accent6"/>
                </a:solidFill>
              </a:rPr>
            </a:b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Dotacje na zadania publiczne</a:t>
            </a:r>
            <a:br>
              <a:rPr lang="pl-PL" sz="3200" dirty="0">
                <a:latin typeface="Times New Roman" pitchFamily="18" charset="0"/>
                <a:cs typeface="Times New Roman" pitchFamily="18" charset="0"/>
              </a:rPr>
            </a:b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z zakresu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wspierania osób niepełnosprawnych 2016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30472"/>
              </p:ext>
            </p:extLst>
          </p:nvPr>
        </p:nvGraphicFramePr>
        <p:xfrm>
          <a:off x="1403648" y="1772816"/>
          <a:ext cx="6464300" cy="3190875"/>
        </p:xfrm>
        <a:graphic>
          <a:graphicData uri="http://schemas.openxmlformats.org/drawingml/2006/table">
            <a:tbl>
              <a:tblPr/>
              <a:tblGrid>
                <a:gridCol w="114300"/>
                <a:gridCol w="304800"/>
                <a:gridCol w="2425700"/>
                <a:gridCol w="2413000"/>
                <a:gridCol w="1092200"/>
                <a:gridCol w="114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Lp.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Nazwa podmiotu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Tytuł zadania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Przyznana kwota dotacji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Zarząd zdecydował o przyznaniu dotacji 2 podmiotom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Zgromadzenie Sióstr Opatrzności Bożej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"Kontakt z przyrodą - równowaga i harmonia"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9 900,00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Stowarzyszenie Rodzin i Osób Niepełnosprawnych w Rydułtowach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"Zmysłami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odbieram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świat"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10 000,00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kwota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19 900,00 zł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ŁĄCZNA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KWOTA PRZEZNACZONA NA </a:t>
                      </a:r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ZADANIA</a:t>
                      </a:r>
                      <a:endParaRPr lang="pl-PL" sz="1400" b="1" i="0" u="none" strike="noStrike" dirty="0">
                        <a:solidFill>
                          <a:srgbClr val="FFFFFF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/>
                        </a:rPr>
                        <a:t>19 900,00 zł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8794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2448272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Łączna wysokość środków</a:t>
            </a:r>
            <a:b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planowanych na realizację</a:t>
            </a:r>
            <a:b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Programu w </a:t>
            </a: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roku wynosi</a:t>
            </a:r>
            <a:r>
              <a:rPr lang="pl-PL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172 000 zł</a:t>
            </a:r>
            <a:endParaRPr lang="pl-PL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83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Sposób realizacji Programu</a:t>
            </a:r>
            <a:endParaRPr lang="pl-PL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83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2448272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Sposób oceny realizacji</a:t>
            </a:r>
            <a:b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Programu</a:t>
            </a:r>
            <a:endParaRPr lang="pl-PL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783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2448272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Informacja o sposobie</a:t>
            </a:r>
            <a:b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tworzenia Programu oraz</a:t>
            </a:r>
            <a:b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przebiegu konsultacji</a:t>
            </a:r>
            <a:endParaRPr lang="pl-PL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869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229600" cy="201622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Tryb </a:t>
            </a: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powoływania i </a:t>
            </a: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zasady działania </a:t>
            </a: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komisji konkursowych do opiniowania ofert w </a:t>
            </a:r>
            <a:r>
              <a:rPr lang="pl-PL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otwartych </a:t>
            </a:r>
            <a:r>
              <a:rPr lang="pl-PL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konkursach ofert</a:t>
            </a:r>
            <a:endParaRPr lang="pl-PL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2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4032448"/>
          </a:xfrm>
        </p:spPr>
        <p:txBody>
          <a:bodyPr>
            <a:noAutofit/>
          </a:bodyPr>
          <a:lstStyle/>
          <a:p>
            <a:pPr algn="l"/>
            <a:r>
              <a:rPr lang="pl-PL" sz="3600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Cel główny Programu</a:t>
            </a:r>
            <a:r>
              <a:rPr lang="pl-PL" sz="36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l-PL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Budowanie partnerstwa pomiędzy Powiatem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 podmiotami działającymi w sferze pożytku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publicznego oraz pobudzanie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nowych inicjatyw          i aktywności 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społecznych na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rzecz zaspokojenia 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potrzeb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społecznych i </a:t>
            </a: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podnoszenia poziomu życia 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mieszkańców powiatu.</a:t>
            </a:r>
            <a:endParaRPr lang="pl-PL" sz="2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5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29600" cy="4032448"/>
          </a:xfrm>
        </p:spPr>
        <p:txBody>
          <a:bodyPr>
            <a:noAutofit/>
          </a:bodyPr>
          <a:lstStyle/>
          <a:p>
            <a:pPr algn="l"/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Współpraca Powiatu z organizacjami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odbywać się będzie na następujących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zasadach</a:t>
            </a: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pomocniczości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suwerenności stron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partnerstwa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efektywności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uczciwej konkurencji</a:t>
            </a:r>
            <a:b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jawności</a:t>
            </a:r>
            <a:endParaRPr lang="pl-PL" sz="2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568952" cy="3168352"/>
          </a:xfrm>
        </p:spPr>
        <p:txBody>
          <a:bodyPr>
            <a:noAutofit/>
          </a:bodyPr>
          <a:lstStyle/>
          <a:p>
            <a:pPr algn="l"/>
            <a:r>
              <a:rPr lang="pl-PL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Przedmiotem współpracy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Powiatu </a:t>
            </a:r>
            <a:b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organizacjami jest realizacja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zadań publicznych </a:t>
            </a:r>
            <a:r>
              <a:rPr lang="pl-PL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Powiatu Wodzisławskiego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l-PL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których mowa w art. 4 ust. 1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ustawy z </a:t>
            </a:r>
            <a:r>
              <a:rPr lang="pl-PL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dnia 24 kwietnia 2003 r. o </a:t>
            </a:r>
            <a:r>
              <a:rPr lang="pl-PL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działalności pożytku </a:t>
            </a:r>
            <a:r>
              <a:rPr lang="pl-PL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publicznego i o wolontariacie.</a:t>
            </a:r>
          </a:p>
        </p:txBody>
      </p:sp>
    </p:spTree>
    <p:extLst>
      <p:ext uri="{BB962C8B-B14F-4D97-AF65-F5344CB8AC3E}">
        <p14:creationId xmlns:p14="http://schemas.microsoft.com/office/powerpoint/2010/main" val="27439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2808312"/>
          </a:xfrm>
        </p:spPr>
        <p:txBody>
          <a:bodyPr>
            <a:noAutofit/>
          </a:bodyPr>
          <a:lstStyle/>
          <a:p>
            <a:pPr algn="ctr"/>
            <a:r>
              <a:rPr lang="pl-PL" sz="40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Program obejmuje okres</a:t>
            </a:r>
            <a:br>
              <a:rPr lang="pl-PL" sz="40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od 1 stycznia </a:t>
            </a:r>
            <a:r>
              <a:rPr lang="pl-PL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2017 </a:t>
            </a:r>
            <a:br>
              <a:rPr lang="pl-PL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do 31grudnia 2017 </a:t>
            </a:r>
            <a:r>
              <a:rPr lang="pl-PL" sz="40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4000" b="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pl-PL" sz="4000" dirty="0"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0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45624" cy="3888432"/>
          </a:xfrm>
        </p:spPr>
        <p:txBody>
          <a:bodyPr>
            <a:noAutofit/>
          </a:bodyPr>
          <a:lstStyle/>
          <a:p>
            <a:pPr algn="l"/>
            <a:r>
              <a:rPr lang="pl-PL" sz="4000" b="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Formy współpracy</a:t>
            </a:r>
            <a:r>
              <a:rPr lang="pl-PL" sz="28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Współpraca </a:t>
            </a: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między Powiatem a organizacjami</a:t>
            </a:r>
            <a:b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realizowana jest w 3 płaszczyznach:</a:t>
            </a:r>
            <a:b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Współpraca w zakresie tworzenia </a:t>
            </a: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polityk publicznych.</a:t>
            </a: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Współpraca w zakresie realizacji </a:t>
            </a: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zadań publicznych.</a:t>
            </a: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Współpraca w zakresie </a:t>
            </a: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wzmacniania infrastruktury </a:t>
            </a: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dla </a:t>
            </a:r>
            <a:r>
              <a:rPr lang="pl-PL" sz="28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ngo</a:t>
            </a: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 warunków </a:t>
            </a: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społecznej aktywności.</a:t>
            </a:r>
            <a:endParaRPr lang="pl-PL" sz="25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6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29600" cy="2520280"/>
          </a:xfrm>
        </p:spPr>
        <p:txBody>
          <a:bodyPr>
            <a:noAutofit/>
          </a:bodyPr>
          <a:lstStyle/>
          <a:p>
            <a:pPr algn="l"/>
            <a:r>
              <a:rPr lang="pl-PL" sz="4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Formy </a:t>
            </a:r>
            <a:r>
              <a:rPr lang="pl-PL" sz="4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współpracy</a:t>
            </a:r>
            <a:br>
              <a:rPr lang="pl-PL" sz="4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FORMA FINANSOWA</a:t>
            </a:r>
            <a:b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FORMA </a:t>
            </a:r>
            <a:r>
              <a:rPr lang="pl-PL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POZAFINANSOWA</a:t>
            </a:r>
            <a:endParaRPr lang="pl-PL" sz="25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829</TotalTime>
  <Words>620</Words>
  <Application>Microsoft Office PowerPoint</Application>
  <PresentationFormat>Pokaz na ekranie (4:3)</PresentationFormat>
  <Paragraphs>432</Paragraphs>
  <Slides>37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Hol</vt:lpstr>
      <vt:lpstr>   „Program współpracy Powiatu Wodzisławskiego z organizacjami poza­rządowymi oraz podmiotami prowadzącymi działalność pożytku publicznego na 2017 rok”</vt:lpstr>
      <vt:lpstr>   Program określa:  - cel główny i cele szczegółowe,  - formy, zasady oraz zakres przedmiotowy współpracy Powiatu z organizacjami,  - okres realizacji Programu,  - priorytetowe zadania publiczne,  - sposób realizacji Programu,</vt:lpstr>
      <vt:lpstr>- wysokość środków planowanych na jego realizację,  - sposób oceny realizacji Programu,  - informację o sposobie tworzenia Programu oraz               o przebiegu konsultacji,  - tryb powoływania i zasady działania komisji konkursowych do opiniowania ofert w otwartych konkursach ofert na realizację zadań publicznych Powiatu Wodzisławskiego.</vt:lpstr>
      <vt:lpstr>Cel główny Programu:  Budowanie partnerstwa pomiędzy Powiatem a podmiotami działającymi w sferze pożytku publicznego oraz pobudzanie nowych inicjatyw          i aktywności społecznych na rzecz zaspokojenia potrzeb społecznych i podnoszenia poziomu życia mieszkańców powiatu.</vt:lpstr>
      <vt:lpstr>Współpraca Powiatu z organizacjami odbywać się będzie na następujących zasadach:  1. pomocniczości 2. suwerenności stron 3. partnerstwa 4. efektywności 5. uczciwej konkurencji 6. jawności</vt:lpstr>
      <vt:lpstr>Przedmiotem współpracy Powiatu  z organizacjami jest realizacja zadań publicznych Powiatu Wodzisławskiego,  o których mowa w art. 4 ust. 1 ustawy z dnia 24 kwietnia 2003 r. o działalności pożytku publicznego i o wolontariacie.</vt:lpstr>
      <vt:lpstr>Program obejmuje okres od 1 stycznia 2017  do 31grudnia 2017 r.</vt:lpstr>
      <vt:lpstr>Formy współpracy  Współpraca między Powiatem a organizacjami realizowana jest w 3 płaszczyznach: 1. Współpraca w zakresie tworzenia polityk publicznych. 2. Współpraca w zakresie realizacji zadań publicznych. 3. Współpraca w zakresie wzmacniania infrastruktury dla ngo i warunków społecznej aktywności.</vt:lpstr>
      <vt:lpstr>Formy współpracy   - FORMA FINANSOWA  - FORMA POZAFINANSOWA</vt:lpstr>
      <vt:lpstr>Finansowe formy współpracy  1) zlecanie organizacjom zadań publicznych Powiatu Wodzisławskiego wraz z udzieleniem dotacji na sfinansowanie lub dofinansowanie ich realizacji po przeprowadzeniu otwartego konkursu ofert,  2) zlecanie organizacjom zadań publicznych wraz z udzieleniem dotacji na sfinansowanie lub dofinansowanie ich realizacji w trybie art. 19a ustawy,  3) zawieranie umów o wykonanie inicjatywy lokalnej,  4) udzielanie organizacjom zamówień w trybie przepisów ustawy Prawo zamówień publicznych.</vt:lpstr>
      <vt:lpstr>Pozafinansowe formy współpracy  1)wzajemne informowanie się o planowanych kierunkach działalności                    i współdziałania w celu zharmonizowania tych kierunków działań poprzez:  -publikowanie ważnych informacji w „Wieściach Powiatu Wodzisławskiego” oraz na stronie internetowej Powiatu lub na facebooku,  - udział przedstawicieli organizacji w obradach sesji Rady Powiatu oraz Komisjach Rady Powiatu,  - udział w konferencjach, seminariach, warsztatach, szkoleniach i innych spotkaniach,  2) współpraca z organizacjami przy organizowaniu imprez własnych Powiatu,</vt:lpstr>
      <vt:lpstr>Pozafinansowe formy współpracy  3. udostępnienie elektronicznego systemu składania wniosków o sfinansowanie lub dofinansowania realizacji zadań publicznych,  4. organizowanie lub współorganizowanie szkoleń, konferencji, spotkań służących m. in. wymianie doświadczeń, mających na celu podniesienie sprawności funkcjonowania organizacji,  5. tworzenie w razie potrzeby przez Zarząd wspólnych zespołów zadaniowych  o charakterze doradczym i inicjatywnym, </vt:lpstr>
      <vt:lpstr>Pozafinansowe formy współpracy  6. konsultowanie projektów aktów prawa miejscowego w dziedzinach dotyczących działalności statutowej organizacji w oparciu o uchwałę Rady Powiatu Wodzisławskiego podjętą na podstawie przepisu art. 5 ust. 5 ustawy,  7. promowanie działalności organizacji dotyczącą realizacji zadań publicznych Powiatu, na które organizacje otrzymały dofinansowanie,  8. promowanie idei przekazywania 1 % podatku dochodowego od osób fizycznych na rzecz organizacji o statusie pożytku publicznego działających na terenie powiatu,  9. możliwość objęcia patronatem Starosty Wodzisławskiego przedsięwzięć realizowanych w ramach działalności pożytku publicznego przez organizacje,</vt:lpstr>
      <vt:lpstr>Pozafinansowe formy współpracy  10. udostępnianie organizacjom materiałów informacyjnych oraz promujących Powiat,  11. współpraca z organizacjami w zakresie tworzenia programów z zakresu doradztwa zawodowego, pomocy psychologiczno-pedagogicznej, programów profilaktycznych,  12. wspólną realizację programów, przedsięwzięć na rzecz edukacji z organizacjami wspierającymi szkolnictwo zawodowe,  13. partnerstwo w realizacji programów edukacyjnych,  14. działalność Powiatowej Rady Działalności Pożytku Publicznego.</vt:lpstr>
      <vt:lpstr>Priorytetowe zadania publiczne Powiatu Wodzisławskiego  na 2017 r.</vt:lpstr>
      <vt:lpstr>Kultura i ochrona dóbr kultury</vt:lpstr>
      <vt:lpstr>    Kultura i ochrona dóbr kultury   1)promowanie tradycji kulturalno-społecznych i twórczości ludowej Powiatu,  2)organizowanie na terenie powiatu plenerowych imprez kulturalnych o zasięgu lokalnym i regionalnym,  3)organizowanie na terenie powiatu wydarzeń kulturalnych w szczególności: festiwali, koncertów, konkursów, przeglądów, spektakli, występów artystycznych,  4)wydawanie niekomercyjnych publikacji poświęconych kulturze Powiatu. </vt:lpstr>
      <vt:lpstr>    Dotacje na zadania publiczne z zakresu kultury w 2016 r.     </vt:lpstr>
      <vt:lpstr>Sport</vt:lpstr>
      <vt:lpstr>    Sport  1)organizowanie imprez sportowo-rekreacyjnych, także widowisk sportowych odbywających się dla mieszkańców na terenie powiatu,  2)organizowanie zajęć sportowo-rekreacyjnych, niemających na celu zdobycie kwalifikacji sportowych w danej dziedzinie sportu, ze szczególnym uwzględnieniem dzieci i młodzieży Powiatu,  3)organizowanie amatorskich zawodów sportowych dla mieszkańców na terenie powiatu,  4)wspieranie działań mających na celu realizację opracowań i publikacji sportowych.</vt:lpstr>
      <vt:lpstr>    Dotacje na zadania publiczne z zakresu sportu w 2016 r.     </vt:lpstr>
      <vt:lpstr>    Dotacje na zadania publiczne z zakresu sportu w 2016 r.     </vt:lpstr>
      <vt:lpstr>Turystyka i krajoznawstwo</vt:lpstr>
      <vt:lpstr>    Turystyka i krajoznawstwo  1)organizowanie imprez i przedsięwzięć turystycznych odbywających się dla mieszkańców na terenie powiatu,  2)wspieranie inicjatyw mających na celu upowszechnianie, promocję oraz rozwój turystyki i krajoznawstwa,  3)wydawanie niekomercyjnych publikacji promujących Powiat   w zakresie krajoznawstwa i turystyki.</vt:lpstr>
      <vt:lpstr>Dotacje na zadania publiczne z zakresu turystyki i krajoznawstwa  w 2016 r.</vt:lpstr>
      <vt:lpstr>Ochrona i promocja zdrowia</vt:lpstr>
      <vt:lpstr>Ochrona i promocja zdrowia  1)podejmowanie działań edukacyjnych dla mieszkańców powiatu ze szczególnym uwzględnieniem dzieci i młodzieży na temat zasad racjonalnego odżywiania i chorób, do których może doprowadzić nieprawidłowe odżywianie tj. otyłość, nadwaga, anoreksja, bulimia, ortoreksja,  2)podejmowanie działań w zakresie profilaktyki uzależnień wśród dzieci i młodzieży powiatu od dopalaczy, narkotyków, alkoholu, komputera, internetu, hazardu, pornografii, telefonu,   3)edukowanie w zakresie udzielania pierwszej pomocy przedmedycznej,  4)upowszechnianie wiedzy na temat zdrowia psychicznego, kształtowania zachowań i stylów życia korzystnych dla zdrowia psychicznego, rozwijania umiejętności radzenia sobie w sytuacjach zagrażających zdrowiu psychicznemu.</vt:lpstr>
      <vt:lpstr>Ochrona i promocja zdrowia    5)podejmowanie działań w zakresie profilaktyki i korekcji wad postawy wśród dzieci    i młodzieży powiatu,  6)podejmowanie działań w zakresie profilaktyki higieny jamy ustnej wśród dzieci         i młodzieży powiatu.,   </vt:lpstr>
      <vt:lpstr>    Dotacje na zadania publiczne z zakresu ochrony i promocji zdrowia w 2016 r.     </vt:lpstr>
      <vt:lpstr>Wspieranie osób niepełnosprawnych</vt:lpstr>
      <vt:lpstr>Wspieranie osób niepełnosprawnych  1)prowadzenie działalności na rzecz niepełnosprawnych mieszkańców powiatu,  2)prowadzenie rehabilitacji osób niepełnosprawnych w różnych typach placówek przy udziale rodziców i opiekunów,  3)prowadzenie grupowych i indywidualnych zajęć, które: a)mają na celu nabywanie, rozwijanie i podtrzymywanie umiejętności niezbędnych do samodzielnego funkcjonowania osób niepełnosprawnych, b)rozwijają umiejętności sprawnego komunikowania się z otoczeniem osób z uszkodzeniem słuchu, mowy, z autyzmem i z niepełnosprawnością intelektualną;  4)organizowanie lokalnych i regionalnych imprez kulturalnych, sportowych, turystycznych i rekreacyjnych dla osób z niepełnoprawnością, wspierających ich aktywność w tych dziedzinach.</vt:lpstr>
      <vt:lpstr>    Dotacje na zadania publiczne z zakresu wspierania osób niepełnosprawnych 2016 r.     </vt:lpstr>
      <vt:lpstr>Łączna wysokość środków planowanych na realizację Programu w 2017 roku wynosi 172 000 zł</vt:lpstr>
      <vt:lpstr>Sposób realizacji Programu</vt:lpstr>
      <vt:lpstr>Sposób oceny realizacji Programu</vt:lpstr>
      <vt:lpstr>Informacja o sposobie tworzenia Programu oraz o przebiegu konsultacji</vt:lpstr>
      <vt:lpstr>Tryb powoływania i zasady działania komisji konkursowych do opiniowania ofert w otwartych konkursach ofert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Piechaczek</dc:creator>
  <cp:lastModifiedBy>WSR</cp:lastModifiedBy>
  <cp:revision>37</cp:revision>
  <cp:lastPrinted>2016-10-13T09:17:56Z</cp:lastPrinted>
  <dcterms:created xsi:type="dcterms:W3CDTF">2016-09-19T06:18:23Z</dcterms:created>
  <dcterms:modified xsi:type="dcterms:W3CDTF">2016-10-13T09:27:49Z</dcterms:modified>
</cp:coreProperties>
</file>